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74" r:id="rId1"/>
    <p:sldMasterId id="2147483976" r:id="rId2"/>
    <p:sldMasterId id="2147484026" r:id="rId3"/>
    <p:sldMasterId id="2147484034" r:id="rId4"/>
  </p:sldMasterIdLst>
  <p:notesMasterIdLst>
    <p:notesMasterId r:id="rId50"/>
  </p:notesMasterIdLst>
  <p:handoutMasterIdLst>
    <p:handoutMasterId r:id="rId51"/>
  </p:handoutMasterIdLst>
  <p:sldIdLst>
    <p:sldId id="1123" r:id="rId5"/>
    <p:sldId id="1141" r:id="rId6"/>
    <p:sldId id="993" r:id="rId7"/>
    <p:sldId id="1144" r:id="rId8"/>
    <p:sldId id="1121" r:id="rId9"/>
    <p:sldId id="1119" r:id="rId10"/>
    <p:sldId id="1120" r:id="rId11"/>
    <p:sldId id="1082" r:id="rId12"/>
    <p:sldId id="1161" r:id="rId13"/>
    <p:sldId id="1162" r:id="rId14"/>
    <p:sldId id="1163" r:id="rId15"/>
    <p:sldId id="1164" r:id="rId16"/>
    <p:sldId id="1165" r:id="rId17"/>
    <p:sldId id="1166" r:id="rId18"/>
    <p:sldId id="1167" r:id="rId19"/>
    <p:sldId id="1187" r:id="rId20"/>
    <p:sldId id="1188" r:id="rId21"/>
    <p:sldId id="1189" r:id="rId22"/>
    <p:sldId id="1176" r:id="rId23"/>
    <p:sldId id="1140" r:id="rId24"/>
    <p:sldId id="1142" r:id="rId25"/>
    <p:sldId id="1145" r:id="rId26"/>
    <p:sldId id="1190" r:id="rId27"/>
    <p:sldId id="1146" r:id="rId28"/>
    <p:sldId id="1147" r:id="rId29"/>
    <p:sldId id="1148" r:id="rId30"/>
    <p:sldId id="1149" r:id="rId31"/>
    <p:sldId id="1150" r:id="rId32"/>
    <p:sldId id="1151" r:id="rId33"/>
    <p:sldId id="1152" r:id="rId34"/>
    <p:sldId id="1153" r:id="rId35"/>
    <p:sldId id="1154" r:id="rId36"/>
    <p:sldId id="1155" r:id="rId37"/>
    <p:sldId id="1156" r:id="rId38"/>
    <p:sldId id="1157" r:id="rId39"/>
    <p:sldId id="1158" r:id="rId40"/>
    <p:sldId id="1159" r:id="rId41"/>
    <p:sldId id="1160" r:id="rId42"/>
    <p:sldId id="1143" r:id="rId43"/>
    <p:sldId id="1134" r:id="rId44"/>
    <p:sldId id="1135" r:id="rId45"/>
    <p:sldId id="1136" r:id="rId46"/>
    <p:sldId id="1137" r:id="rId47"/>
    <p:sldId id="1124" r:id="rId48"/>
    <p:sldId id="1131" r:id="rId49"/>
  </p:sldIdLst>
  <p:sldSz cx="12192000" cy="6858000"/>
  <p:notesSz cx="6648450" cy="9896475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7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C7F"/>
    <a:srgbClr val="CC2412"/>
    <a:srgbClr val="DD2515"/>
    <a:srgbClr val="FF0000"/>
    <a:srgbClr val="808080"/>
    <a:srgbClr val="548235"/>
    <a:srgbClr val="525252"/>
    <a:srgbClr val="BF9000"/>
    <a:srgbClr val="F2F2F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597" autoAdjust="0"/>
  </p:normalViewPr>
  <p:slideViewPr>
    <p:cSldViewPr>
      <p:cViewPr varScale="1">
        <p:scale>
          <a:sx n="103" d="100"/>
          <a:sy n="103" d="100"/>
        </p:scale>
        <p:origin x="138" y="4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144"/>
    </p:cViewPr>
  </p:sorterViewPr>
  <p:notesViewPr>
    <p:cSldViewPr>
      <p:cViewPr varScale="1">
        <p:scale>
          <a:sx n="60" d="100"/>
          <a:sy n="60" d="100"/>
        </p:scale>
        <p:origin x="1238" y="53"/>
      </p:cViewPr>
      <p:guideLst>
        <p:guide orient="horz" pos="3117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1175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1175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D4094D64-A2EE-4017-ABB4-6B0AEA2FBEE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446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813" y="741363"/>
            <a:ext cx="6600825" cy="3713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02175"/>
            <a:ext cx="4870450" cy="44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1175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401175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317114FF-FCCF-4EFD-A16D-7AF369D2AD3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1654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To meet the constraints of modern industries,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PcVueSolutions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, a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suite of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softwares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independent from constructors and providers,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brings more than 30 years of experience and innovation for</a:t>
            </a:r>
          </a:p>
          <a:p>
            <a:r>
              <a:rPr lang="fr-FR" sz="1200" b="0" i="1" u="none" strike="noStrike" kern="1200" baseline="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industry</a:t>
            </a:r>
            <a:r>
              <a:rPr lang="fr-FR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fr-FR" sz="1200" b="0" i="1" u="none" strike="noStrike" kern="1200" baseline="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market</a:t>
            </a:r>
            <a:r>
              <a:rPr lang="fr-FR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The </a:t>
            </a:r>
            <a:r>
              <a:rPr lang="fr-FR" sz="1200" b="1" i="0" u="none" strike="noStrike" kern="1200" baseline="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needs</a:t>
            </a:r>
            <a:r>
              <a:rPr lang="fr-FR" sz="1200" b="1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: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Monitoring and control for any kind of industrial installations for the production or the facilities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Connecting heterogeneous devices and standardizing operation modes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Securely ensuring the continuity of the production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Optimizing the operations and maintenance of the production tools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Ensuring the traceability of production data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Reducing cost of system updates (development, operator training)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Benefit from sustainable solutions which can be autonomously managed by final users</a:t>
            </a:r>
          </a:p>
          <a:p>
            <a:endParaRPr lang="en-US" sz="1200" b="0" i="1" u="none" strike="noStrike" kern="1200" baseline="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With a rich HMI, connectivity to any kind of devices, full reporting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capabilities, and innovative tools for maintenance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PcVueSolutions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offers</a:t>
            </a:r>
          </a:p>
          <a:p>
            <a:r>
              <a:rPr lang="fr-FR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 unique </a:t>
            </a:r>
            <a:r>
              <a:rPr lang="fr-FR" sz="1200" b="0" i="1" u="none" strike="noStrike" kern="1200" baseline="0" dirty="0" err="1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platform</a:t>
            </a:r>
            <a:r>
              <a:rPr lang="fr-FR" sz="1200" b="0" i="1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for industries.</a:t>
            </a:r>
          </a:p>
          <a:p>
            <a:endParaRPr lang="fr-FR" sz="1200" b="1" i="0" u="none" strike="noStrike" kern="1200" baseline="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fr-FR" sz="1200" b="1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Our Solutions :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Built-in support of the standard drivers of automation and control devices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Optimized management of alarms, trends and events for the operation and the maintenance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Ergonomic and user-friendly graphical interface, adaptable to all types of processes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Single development platform including an intuitive configuration environment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Interoperability ensured with the global system of your company : ERP, CMMS, quality, IT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Flexibility and scalability : from a single station to client-server architecture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Built-in support of the 21cfr11 standard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Contextual mobility solutions to facilitate the work of the operator</a:t>
            </a:r>
            <a:endParaRPr lang="fr-FR" sz="1200" b="0" i="1" u="none" strike="noStrike" kern="1200" baseline="0" dirty="0">
              <a:solidFill>
                <a:schemeClr val="tx1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7114FF-FCCF-4EFD-A16D-7AF369D2AD3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7230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218BF8-C213-42FD-BCF9-552B2368C1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900" y="742950"/>
            <a:ext cx="6610350" cy="3719513"/>
          </a:xfrm>
          <a:solidFill>
            <a:srgbClr val="FFFFFF"/>
          </a:solidFill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498" y="4709317"/>
            <a:ext cx="4979155" cy="446499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807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0B55F6-9180-4A0B-B5CE-7A1AC47F973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701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0B55F6-9180-4A0B-B5CE-7A1AC47F973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418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7114FF-FCCF-4EFD-A16D-7AF369D2AD3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9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6838" y="739775"/>
            <a:ext cx="6569075" cy="36957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0B55F6-9180-4A0B-B5CE-7A1AC47F973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8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3813" y="741363"/>
            <a:ext cx="6600825" cy="37131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fr-F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0B55F6-9180-4A0B-B5CE-7A1AC47F973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076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3813" y="741363"/>
            <a:ext cx="6600825" cy="37131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0B55F6-9180-4A0B-B5CE-7A1AC47F973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202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3813" y="741363"/>
            <a:ext cx="6600825" cy="3713162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80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40B55F6-9180-4A0B-B5CE-7A1AC47F9737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pPr marL="0" marR="0" lvl="0" indent="0" algn="r" defTabSz="90805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32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92696"/>
            <a:ext cx="12025336" cy="2374926"/>
          </a:xfrm>
          <a:prstGeom prst="parallelogram">
            <a:avLst>
              <a:gd name="adj" fmla="val 19348"/>
            </a:avLst>
          </a:prstGeom>
        </p:spPr>
      </p:pic>
      <p:sp>
        <p:nvSpPr>
          <p:cNvPr id="8" name="Parallélogramme 7"/>
          <p:cNvSpPr/>
          <p:nvPr userDrawn="1"/>
        </p:nvSpPr>
        <p:spPr>
          <a:xfrm>
            <a:off x="-1608856" y="1823139"/>
            <a:ext cx="3240360" cy="432048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i="0" noProof="0" dirty="0">
              <a:latin typeface="Gotham Light" pitchFamily="50" charset="0"/>
            </a:endParaRP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1703539" y="3470650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4800" b="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1703514" y="421510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Sub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1703513" y="4806028"/>
            <a:ext cx="7756875" cy="371129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0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Event name – Event date – Event location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1703512" y="5373215"/>
            <a:ext cx="7756875" cy="648073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8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Last name First name – Company name – Position</a:t>
            </a:r>
          </a:p>
        </p:txBody>
      </p:sp>
    </p:spTree>
    <p:extLst>
      <p:ext uri="{BB962C8B-B14F-4D97-AF65-F5344CB8AC3E}">
        <p14:creationId xmlns:p14="http://schemas.microsoft.com/office/powerpoint/2010/main" val="2557155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747383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137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9"/>
          <p:cNvSpPr/>
          <p:nvPr userDrawn="1"/>
        </p:nvSpPr>
        <p:spPr>
          <a:xfrm>
            <a:off x="-816768" y="1196752"/>
            <a:ext cx="2572299" cy="360040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arallélogramme 11"/>
          <p:cNvSpPr/>
          <p:nvPr userDrawn="1"/>
        </p:nvSpPr>
        <p:spPr>
          <a:xfrm>
            <a:off x="11156549" y="1196752"/>
            <a:ext cx="2572299" cy="3600400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2279576" y="1196752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36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279576" y="227687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01.</a:t>
            </a:r>
          </a:p>
        </p:txBody>
      </p:sp>
      <p:sp>
        <p:nvSpPr>
          <p:cNvPr id="38" name="Espace réservé du texte 2"/>
          <p:cNvSpPr>
            <a:spLocks noGrp="1"/>
          </p:cNvSpPr>
          <p:nvPr>
            <p:ph type="body" idx="12" hasCustomPrompt="1"/>
          </p:nvPr>
        </p:nvSpPr>
        <p:spPr>
          <a:xfrm>
            <a:off x="2279576" y="288423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02.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3019644" y="287251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Title02</a:t>
            </a:r>
          </a:p>
        </p:txBody>
      </p:sp>
      <p:sp>
        <p:nvSpPr>
          <p:cNvPr id="4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2284696" y="345468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03.</a:t>
            </a:r>
          </a:p>
        </p:txBody>
      </p:sp>
      <p:sp>
        <p:nvSpPr>
          <p:cNvPr id="41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3024764" y="346612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Title03</a:t>
            </a:r>
          </a:p>
        </p:txBody>
      </p:sp>
      <p:sp>
        <p:nvSpPr>
          <p:cNvPr id="42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2279576" y="4044168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04.</a:t>
            </a:r>
          </a:p>
        </p:txBody>
      </p:sp>
      <p:sp>
        <p:nvSpPr>
          <p:cNvPr id="43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3019644" y="4056428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Title04</a:t>
            </a:r>
          </a:p>
        </p:txBody>
      </p:sp>
      <p:sp>
        <p:nvSpPr>
          <p:cNvPr id="44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3019644" y="227687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Title01</a:t>
            </a:r>
          </a:p>
        </p:txBody>
      </p:sp>
    </p:spTree>
    <p:extLst>
      <p:ext uri="{BB962C8B-B14F-4D97-AF65-F5344CB8AC3E}">
        <p14:creationId xmlns:p14="http://schemas.microsoft.com/office/powerpoint/2010/main" val="3484156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rallélogramme 46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8791840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Parallélogramme 45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5357038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Parallélogramme 43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1945174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Parallélogramme 44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9079872" y="2212751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arallélogramme 9"/>
          <p:cNvSpPr/>
          <p:nvPr userDrawn="1"/>
        </p:nvSpPr>
        <p:spPr>
          <a:xfrm>
            <a:off x="-1536848" y="641421"/>
            <a:ext cx="2572299" cy="3059382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1271464" y="641421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0000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22" name="Rectangle 30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2293320" y="2213127"/>
            <a:ext cx="2056688" cy="1560859"/>
          </a:xfrm>
          <a:prstGeom prst="parallelogram">
            <a:avLst>
              <a:gd name="adj" fmla="val 15801"/>
            </a:avLst>
          </a:prstGeom>
          <a:solidFill>
            <a:srgbClr val="005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37">
            <a:hlinkClick r:id="" action="ppaction://noaction"/>
          </p:cNvPr>
          <p:cNvSpPr>
            <a:spLocks noChangeAspect="1"/>
          </p:cNvSpPr>
          <p:nvPr/>
        </p:nvSpPr>
        <p:spPr>
          <a:xfrm>
            <a:off x="5695496" y="2212750"/>
            <a:ext cx="2056688" cy="1561612"/>
          </a:xfrm>
          <a:prstGeom prst="parallelogram">
            <a:avLst>
              <a:gd name="adj" fmla="val 1527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2410046" y="2621316"/>
            <a:ext cx="1765297" cy="744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2400" b="1" i="0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Content 1</a:t>
            </a:r>
          </a:p>
        </p:txBody>
      </p:sp>
      <p:sp>
        <p:nvSpPr>
          <p:cNvPr id="21" name="Parallélogramme 20"/>
          <p:cNvSpPr/>
          <p:nvPr userDrawn="1"/>
        </p:nvSpPr>
        <p:spPr>
          <a:xfrm>
            <a:off x="11104530" y="641421"/>
            <a:ext cx="2572299" cy="3059382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229332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4</a:t>
            </a:r>
          </a:p>
        </p:txBody>
      </p:sp>
      <p:sp>
        <p:nvSpPr>
          <p:cNvPr id="3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550885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5</a:t>
            </a:r>
          </a:p>
        </p:txBody>
      </p:sp>
      <p:sp>
        <p:nvSpPr>
          <p:cNvPr id="3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8903435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6</a:t>
            </a:r>
          </a:p>
        </p:txBody>
      </p:sp>
      <p:sp>
        <p:nvSpPr>
          <p:cNvPr id="33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5770767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2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22" hasCustomPrompt="1"/>
          </p:nvPr>
        </p:nvSpPr>
        <p:spPr>
          <a:xfrm>
            <a:off x="9219665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3</a:t>
            </a:r>
          </a:p>
        </p:txBody>
      </p:sp>
      <p:sp>
        <p:nvSpPr>
          <p:cNvPr id="48" name="Espace réservé pour une image  2"/>
          <p:cNvSpPr>
            <a:spLocks noGrp="1"/>
          </p:cNvSpPr>
          <p:nvPr>
            <p:ph type="pic" idx="23" hasCustomPrompt="1"/>
          </p:nvPr>
        </p:nvSpPr>
        <p:spPr>
          <a:xfrm>
            <a:off x="4089935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5" name="Espace réservé pour une image  2"/>
          <p:cNvSpPr>
            <a:spLocks noGrp="1"/>
          </p:cNvSpPr>
          <p:nvPr>
            <p:ph type="pic" idx="24" hasCustomPrompt="1"/>
          </p:nvPr>
        </p:nvSpPr>
        <p:spPr>
          <a:xfrm>
            <a:off x="7478377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6" name="Espace réservé pour une image  2"/>
          <p:cNvSpPr>
            <a:spLocks noGrp="1"/>
          </p:cNvSpPr>
          <p:nvPr>
            <p:ph type="pic" idx="25" hasCustomPrompt="1"/>
          </p:nvPr>
        </p:nvSpPr>
        <p:spPr>
          <a:xfrm>
            <a:off x="695400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7" name="Espace réservé pour une image  2"/>
          <p:cNvSpPr>
            <a:spLocks noGrp="1"/>
          </p:cNvSpPr>
          <p:nvPr>
            <p:ph type="pic" idx="26" hasCustomPrompt="1"/>
          </p:nvPr>
        </p:nvSpPr>
        <p:spPr>
          <a:xfrm>
            <a:off x="34958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8" name="Espace réservé pour une image  2"/>
          <p:cNvSpPr>
            <a:spLocks noGrp="1"/>
          </p:cNvSpPr>
          <p:nvPr>
            <p:ph type="pic" idx="27" hasCustomPrompt="1"/>
          </p:nvPr>
        </p:nvSpPr>
        <p:spPr>
          <a:xfrm>
            <a:off x="3738927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9" name="Espace réservé pour une image  2"/>
          <p:cNvSpPr>
            <a:spLocks noGrp="1"/>
          </p:cNvSpPr>
          <p:nvPr>
            <p:ph type="pic" idx="28" hasCustomPrompt="1"/>
          </p:nvPr>
        </p:nvSpPr>
        <p:spPr>
          <a:xfrm>
            <a:off x="718090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38489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 userDrawn="1"/>
        </p:nvSpPr>
        <p:spPr>
          <a:xfrm>
            <a:off x="-816768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1919536" y="1340768"/>
            <a:ext cx="8217561" cy="2337503"/>
          </a:xfrm>
          <a:prstGeom prst="rect">
            <a:avLst/>
          </a:prstGeom>
        </p:spPr>
        <p:txBody>
          <a:bodyPr/>
          <a:lstStyle>
            <a:lvl1pPr algn="l"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53526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-976429" y="-76807"/>
            <a:ext cx="4416782" cy="377010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DD2515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232321" y="2245373"/>
            <a:ext cx="7552191" cy="822597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0" y="2245372"/>
            <a:ext cx="2495601" cy="82259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4800" b="0" i="0" kern="120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Title04</a:t>
            </a:r>
          </a:p>
        </p:txBody>
      </p:sp>
    </p:spTree>
    <p:extLst>
      <p:ext uri="{BB962C8B-B14F-4D97-AF65-F5344CB8AC3E}">
        <p14:creationId xmlns:p14="http://schemas.microsoft.com/office/powerpoint/2010/main" val="4131872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Chapter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02883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5" name="Parallélogramme 14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6" name="Groupe 15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7" name="Parallélogramme 16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Parallélogramme 17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4" name="Parallélogramme 3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Chapter</a:t>
            </a: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Subtitle</a:t>
            </a:r>
          </a:p>
          <a:p>
            <a:pPr lvl="0"/>
            <a:endParaRPr lang="en-US" noProof="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sp>
        <p:nvSpPr>
          <p:cNvPr id="13" name="Espace réservé pour une image  2"/>
          <p:cNvSpPr>
            <a:spLocks noGrp="1"/>
          </p:cNvSpPr>
          <p:nvPr>
            <p:ph type="pic" idx="13" hasCustomPrompt="1"/>
          </p:nvPr>
        </p:nvSpPr>
        <p:spPr>
          <a:xfrm>
            <a:off x="8353844" y="1693893"/>
            <a:ext cx="3502796" cy="3679323"/>
          </a:xfrm>
          <a:custGeom>
            <a:avLst/>
            <a:gdLst>
              <a:gd name="connsiteX0" fmla="*/ 0 w 3924436"/>
              <a:gd name="connsiteY0" fmla="*/ 0 h 3679323"/>
              <a:gd name="connsiteX1" fmla="*/ 392443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5867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07876 w 3924436"/>
              <a:gd name="connsiteY1" fmla="*/ 2032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2819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51803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0787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48755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3835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538356"/>
              <a:gd name="connsiteY0" fmla="*/ 0 h 3679323"/>
              <a:gd name="connsiteX1" fmla="*/ 3538356 w 3538356"/>
              <a:gd name="connsiteY1" fmla="*/ 0 h 3679323"/>
              <a:gd name="connsiteX2" fmla="*/ 2491876 w 3538356"/>
              <a:gd name="connsiteY2" fmla="*/ 3679323 h 3679323"/>
              <a:gd name="connsiteX3" fmla="*/ 0 w 3538356"/>
              <a:gd name="connsiteY3" fmla="*/ 3679323 h 3679323"/>
              <a:gd name="connsiteX4" fmla="*/ 0 w 3538356"/>
              <a:gd name="connsiteY4" fmla="*/ 0 h 3679323"/>
              <a:gd name="connsiteX0" fmla="*/ 0 w 3502796"/>
              <a:gd name="connsiteY0" fmla="*/ 0 h 3679323"/>
              <a:gd name="connsiteX1" fmla="*/ 3502796 w 3502796"/>
              <a:gd name="connsiteY1" fmla="*/ 5080 h 3679323"/>
              <a:gd name="connsiteX2" fmla="*/ 2491876 w 3502796"/>
              <a:gd name="connsiteY2" fmla="*/ 3679323 h 3679323"/>
              <a:gd name="connsiteX3" fmla="*/ 0 w 3502796"/>
              <a:gd name="connsiteY3" fmla="*/ 3679323 h 3679323"/>
              <a:gd name="connsiteX4" fmla="*/ 0 w 3502796"/>
              <a:gd name="connsiteY4" fmla="*/ 0 h 36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2796" h="3679323">
                <a:moveTo>
                  <a:pt x="0" y="0"/>
                </a:moveTo>
                <a:lnTo>
                  <a:pt x="3502796" y="5080"/>
                </a:lnTo>
                <a:lnTo>
                  <a:pt x="2491876" y="3679323"/>
                </a:lnTo>
                <a:lnTo>
                  <a:pt x="0" y="367932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2375844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747383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26788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AACB-711F-4FF5-B036-F17BF5E2D7F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9AAD-A686-41F0-9E7B-328D86803A9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1657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élogramme 8"/>
          <p:cNvSpPr/>
          <p:nvPr userDrawn="1"/>
        </p:nvSpPr>
        <p:spPr>
          <a:xfrm>
            <a:off x="263353" y="5987867"/>
            <a:ext cx="4104456" cy="736966"/>
          </a:xfrm>
          <a:prstGeom prst="parallelogram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i="0" dirty="0">
              <a:latin typeface="Gotham Light" pitchFamily="50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AACB-711F-4FF5-B036-F17BF5E2D7F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C9AAD-A686-41F0-9E7B-328D86803A91}" type="slidenum">
              <a:rPr lang="fr-FR" smtClean="0"/>
              <a:t>‹#›</a:t>
            </a:fld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1055440" y="602982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i="0" dirty="0" err="1">
                <a:solidFill>
                  <a:schemeClr val="bg1"/>
                </a:solidFill>
                <a:latin typeface="Gotham Book" panose="02000604040000020004" pitchFamily="50" charset="0"/>
                <a:cs typeface="Segoe UI Light" panose="020B0502040204020203" pitchFamily="34" charset="0"/>
              </a:rPr>
              <a:t>Industry</a:t>
            </a:r>
            <a:r>
              <a:rPr lang="fr-FR" sz="3600" i="0" dirty="0">
                <a:solidFill>
                  <a:schemeClr val="bg1"/>
                </a:solidFill>
                <a:latin typeface="Gotham Book" panose="02000604040000020004" pitchFamily="50" charset="0"/>
                <a:cs typeface="Segoe UI Light" panose="020B0502040204020203" pitchFamily="34" charset="0"/>
              </a:rPr>
              <a:t> 4.0</a:t>
            </a:r>
          </a:p>
        </p:txBody>
      </p:sp>
      <p:sp>
        <p:nvSpPr>
          <p:cNvPr id="8" name="Parallélogramme 7"/>
          <p:cNvSpPr/>
          <p:nvPr userDrawn="1"/>
        </p:nvSpPr>
        <p:spPr>
          <a:xfrm>
            <a:off x="-1896888" y="5733256"/>
            <a:ext cx="2938163" cy="2625536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338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/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talk!</a:t>
            </a: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0" noProof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Questions/Answers</a:t>
            </a:r>
            <a:endParaRPr lang="en-US" sz="4800" i="0" noProof="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3717032"/>
            <a:ext cx="362000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715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1" y="4437112"/>
            <a:ext cx="9144001" cy="8206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rgbClr val="E43027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Sub-title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896201" y="1122363"/>
            <a:ext cx="2771800" cy="3170732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Sous-titre 5"/>
          <p:cNvSpPr txBox="1">
            <a:spLocks/>
          </p:cNvSpPr>
          <p:nvPr userDrawn="1"/>
        </p:nvSpPr>
        <p:spPr>
          <a:xfrm>
            <a:off x="1524001" y="4437112"/>
            <a:ext cx="9396535" cy="820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fr-FR" sz="3200" i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Parallélogramme 8"/>
          <p:cNvSpPr/>
          <p:nvPr userDrawn="1"/>
        </p:nvSpPr>
        <p:spPr>
          <a:xfrm>
            <a:off x="1559455" y="1080294"/>
            <a:ext cx="6670233" cy="3212804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i="0" dirty="0">
              <a:latin typeface="Gotham Light" pitchFamily="50" charset="0"/>
            </a:endParaRPr>
          </a:p>
        </p:txBody>
      </p:sp>
      <p:sp>
        <p:nvSpPr>
          <p:cNvPr id="13" name="Parallélogramme 12"/>
          <p:cNvSpPr/>
          <p:nvPr userDrawn="1"/>
        </p:nvSpPr>
        <p:spPr>
          <a:xfrm>
            <a:off x="263353" y="5987867"/>
            <a:ext cx="4104456" cy="736966"/>
          </a:xfrm>
          <a:prstGeom prst="parallelogram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i="0" dirty="0">
              <a:latin typeface="Gotham Light" pitchFamily="50" charset="0"/>
            </a:endParaRPr>
          </a:p>
        </p:txBody>
      </p:sp>
      <p:sp>
        <p:nvSpPr>
          <p:cNvPr id="14" name="Parallélogramme 13"/>
          <p:cNvSpPr/>
          <p:nvPr userDrawn="1"/>
        </p:nvSpPr>
        <p:spPr>
          <a:xfrm>
            <a:off x="-1896888" y="5733256"/>
            <a:ext cx="2938163" cy="2625536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/>
          <p:cNvSpPr txBox="1"/>
          <p:nvPr userDrawn="1"/>
        </p:nvSpPr>
        <p:spPr>
          <a:xfrm>
            <a:off x="1055440" y="602982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i="0" dirty="0" err="1">
                <a:solidFill>
                  <a:schemeClr val="bg1"/>
                </a:solidFill>
                <a:latin typeface="Gotham Book" panose="02000604040000020004" pitchFamily="50" charset="0"/>
                <a:cs typeface="Segoe UI Light" panose="020B0502040204020203" pitchFamily="34" charset="0"/>
              </a:rPr>
              <a:t>Industry</a:t>
            </a:r>
            <a:r>
              <a:rPr lang="fr-FR" sz="3600" i="0" dirty="0">
                <a:solidFill>
                  <a:schemeClr val="bg1"/>
                </a:solidFill>
                <a:latin typeface="Gotham Book" panose="02000604040000020004" pitchFamily="50" charset="0"/>
                <a:cs typeface="Segoe UI Light" panose="020B0502040204020203" pitchFamily="34" charset="0"/>
              </a:rPr>
              <a:t> 4.0</a:t>
            </a:r>
          </a:p>
        </p:txBody>
      </p:sp>
    </p:spTree>
    <p:extLst>
      <p:ext uri="{BB962C8B-B14F-4D97-AF65-F5344CB8AC3E}">
        <p14:creationId xmlns:p14="http://schemas.microsoft.com/office/powerpoint/2010/main" val="4215402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j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616161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fr-FR" noProof="0" dirty="0"/>
              <a:t>Sujet</a:t>
            </a:r>
          </a:p>
        </p:txBody>
      </p:sp>
      <p:sp>
        <p:nvSpPr>
          <p:cNvPr id="7" name="Parallélogramme 6"/>
          <p:cNvSpPr/>
          <p:nvPr userDrawn="1"/>
        </p:nvSpPr>
        <p:spPr>
          <a:xfrm>
            <a:off x="263353" y="5987867"/>
            <a:ext cx="4104456" cy="736966"/>
          </a:xfrm>
          <a:prstGeom prst="parallelogram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i="0" dirty="0">
              <a:latin typeface="Gotham Light" pitchFamily="50" charset="0"/>
            </a:endParaRPr>
          </a:p>
        </p:txBody>
      </p:sp>
      <p:sp>
        <p:nvSpPr>
          <p:cNvPr id="8" name="Parallélogramme 7"/>
          <p:cNvSpPr/>
          <p:nvPr userDrawn="1"/>
        </p:nvSpPr>
        <p:spPr>
          <a:xfrm>
            <a:off x="-1896888" y="5733256"/>
            <a:ext cx="2938163" cy="2625536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1055440" y="602982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i="0" dirty="0" err="1">
                <a:solidFill>
                  <a:schemeClr val="bg1"/>
                </a:solidFill>
                <a:latin typeface="Gotham Book" panose="02000604040000020004" pitchFamily="50" charset="0"/>
                <a:cs typeface="Segoe UI Light" panose="020B0502040204020203" pitchFamily="34" charset="0"/>
              </a:rPr>
              <a:t>Industry</a:t>
            </a:r>
            <a:r>
              <a:rPr lang="fr-FR" sz="3600" i="0" dirty="0">
                <a:solidFill>
                  <a:schemeClr val="bg1"/>
                </a:solidFill>
                <a:latin typeface="Gotham Book" panose="02000604040000020004" pitchFamily="50" charset="0"/>
                <a:cs typeface="Segoe UI Light" panose="020B0502040204020203" pitchFamily="34" charset="0"/>
              </a:rPr>
              <a:t> 4.0</a:t>
            </a:r>
          </a:p>
        </p:txBody>
      </p:sp>
    </p:spTree>
    <p:extLst>
      <p:ext uri="{BB962C8B-B14F-4D97-AF65-F5344CB8AC3E}">
        <p14:creationId xmlns:p14="http://schemas.microsoft.com/office/powerpoint/2010/main" val="2934569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j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4536503" cy="5129300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baseline="0" noProof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Premier niveau</a:t>
            </a:r>
          </a:p>
          <a:p>
            <a:pPr lvl="1"/>
            <a:r>
              <a:rPr lang="fr-FR" dirty="0"/>
              <a:t>Second niveau</a:t>
            </a:r>
            <a:endParaRPr lang="en-US" noProof="0" dirty="0"/>
          </a:p>
          <a:p>
            <a:pPr lvl="2"/>
            <a:r>
              <a:rPr lang="fr-FR" noProof="0" dirty="0"/>
              <a:t>Troisième niveau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Sujet</a:t>
            </a:r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Espace réservé de l'image en ligne 3"/>
          <p:cNvSpPr>
            <a:spLocks noGrp="1"/>
          </p:cNvSpPr>
          <p:nvPr>
            <p:ph type="clipArt" sz="quarter" idx="15"/>
          </p:nvPr>
        </p:nvSpPr>
        <p:spPr>
          <a:xfrm>
            <a:off x="4777142" y="891988"/>
            <a:ext cx="7325211" cy="5129300"/>
          </a:xfrm>
        </p:spPr>
        <p:txBody>
          <a:bodyPr/>
          <a:lstStyle/>
          <a:p>
            <a:r>
              <a:rPr lang="fr-FR"/>
              <a:t>Cliquez sur l'icône pour ajouter une image en ligne</a:t>
            </a:r>
          </a:p>
        </p:txBody>
      </p:sp>
    </p:spTree>
    <p:extLst>
      <p:ext uri="{BB962C8B-B14F-4D97-AF65-F5344CB8AC3E}">
        <p14:creationId xmlns:p14="http://schemas.microsoft.com/office/powerpoint/2010/main" val="16839251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115119"/>
            <a:ext cx="12192000" cy="703551"/>
          </a:xfrm>
          <a:solidFill>
            <a:srgbClr val="BDBEC0"/>
          </a:solidFill>
        </p:spPr>
        <p:txBody>
          <a:bodyPr/>
          <a:lstStyle>
            <a:lvl1pPr algn="ctr">
              <a:defRPr sz="4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noProof="0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6" y="950810"/>
            <a:ext cx="11911491" cy="5502526"/>
          </a:xfrm>
        </p:spPr>
        <p:txBody>
          <a:bodyPr>
            <a:normAutofit/>
          </a:bodyPr>
          <a:lstStyle>
            <a:lvl1pPr marL="1714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600">
                <a:solidFill>
                  <a:schemeClr val="bg1">
                    <a:lumMod val="50000"/>
                  </a:schemeClr>
                </a:solidFill>
              </a:defRPr>
            </a:lvl1pPr>
            <a:lvl2pPr marL="5143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200">
                <a:solidFill>
                  <a:schemeClr val="bg1">
                    <a:lumMod val="50000"/>
                  </a:schemeClr>
                </a:solidFill>
              </a:defRPr>
            </a:lvl2pPr>
            <a:lvl3pPr marL="8572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fr-FR" noProof="0" dirty="0"/>
              <a:t>Premier niveau</a:t>
            </a:r>
          </a:p>
          <a:p>
            <a:pPr lvl="1"/>
            <a:r>
              <a:rPr lang="fr-FR" noProof="0" dirty="0"/>
              <a:t>Second niveau</a:t>
            </a:r>
          </a:p>
          <a:p>
            <a:pPr lvl="2"/>
            <a:r>
              <a:rPr lang="fr-FR" noProof="0" dirty="0"/>
              <a:t> 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06454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jet avec petit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7344815" cy="5633356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baseline="0" noProof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Premier niveau</a:t>
            </a:r>
          </a:p>
          <a:p>
            <a:pPr lvl="1"/>
            <a:r>
              <a:rPr lang="fr-FR" dirty="0"/>
              <a:t>Second niveau</a:t>
            </a:r>
            <a:endParaRPr lang="en-US" noProof="0" dirty="0"/>
          </a:p>
          <a:p>
            <a:pPr lvl="2"/>
            <a:r>
              <a:rPr lang="fr-FR" noProof="0" dirty="0"/>
              <a:t>Troisième niveau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Sujet</a:t>
            </a:r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6" name="Espace réservé de l'image en ligne 5"/>
          <p:cNvSpPr>
            <a:spLocks noGrp="1"/>
          </p:cNvSpPr>
          <p:nvPr>
            <p:ph type="clipArt" sz="quarter" idx="15"/>
          </p:nvPr>
        </p:nvSpPr>
        <p:spPr>
          <a:xfrm>
            <a:off x="7597410" y="891988"/>
            <a:ext cx="4443413" cy="3238500"/>
          </a:xfrm>
        </p:spPr>
        <p:txBody>
          <a:bodyPr/>
          <a:lstStyle/>
          <a:p>
            <a:r>
              <a:rPr lang="fr-FR"/>
              <a:t>Cliquez sur l'icône pour ajouter une image en ligne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18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ujet 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4536503" cy="5129300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baseline="0" noProof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Premier niveau</a:t>
            </a:r>
          </a:p>
          <a:p>
            <a:pPr lvl="1"/>
            <a:r>
              <a:rPr lang="fr-FR" dirty="0"/>
              <a:t>Second niveau</a:t>
            </a:r>
            <a:endParaRPr lang="en-US" noProof="0" dirty="0"/>
          </a:p>
          <a:p>
            <a:pPr lvl="2"/>
            <a:r>
              <a:rPr lang="fr-FR" noProof="0" dirty="0"/>
              <a:t>Troisième niveau</a:t>
            </a:r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Sujet</a:t>
            </a:r>
          </a:p>
        </p:txBody>
      </p:sp>
      <p:sp>
        <p:nvSpPr>
          <p:cNvPr id="4" name="Espace réservé de l'image en ligne 3"/>
          <p:cNvSpPr>
            <a:spLocks noGrp="1"/>
          </p:cNvSpPr>
          <p:nvPr>
            <p:ph type="clipArt" sz="quarter" idx="15"/>
          </p:nvPr>
        </p:nvSpPr>
        <p:spPr>
          <a:xfrm>
            <a:off x="4777142" y="891988"/>
            <a:ext cx="7325211" cy="5129300"/>
          </a:xfrm>
        </p:spPr>
        <p:txBody>
          <a:bodyPr/>
          <a:lstStyle/>
          <a:p>
            <a:r>
              <a:rPr lang="fr-FR"/>
              <a:t>Cliquez sur l'icône pour ajouter une image en ligne</a:t>
            </a:r>
          </a:p>
        </p:txBody>
      </p:sp>
    </p:spTree>
    <p:extLst>
      <p:ext uri="{BB962C8B-B14F-4D97-AF65-F5344CB8AC3E}">
        <p14:creationId xmlns:p14="http://schemas.microsoft.com/office/powerpoint/2010/main" val="17359678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-27383"/>
            <a:ext cx="12192000" cy="648072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Gotham Light"/>
              </a:defRPr>
            </a:lvl1pPr>
          </a:lstStyle>
          <a:p>
            <a:r>
              <a:rPr lang="fr-FR" noProof="0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6" y="878802"/>
            <a:ext cx="11911491" cy="5142486"/>
          </a:xfrm>
        </p:spPr>
        <p:txBody>
          <a:bodyPr>
            <a:normAutofit/>
          </a:bodyPr>
          <a:lstStyle>
            <a:lvl1pPr marL="171450" indent="-17145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14350" indent="-17145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57250" indent="-17145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fr-FR" noProof="0" dirty="0"/>
              <a:t> Premier niveau</a:t>
            </a:r>
          </a:p>
          <a:p>
            <a:pPr lvl="1"/>
            <a:r>
              <a:rPr lang="fr-FR" noProof="0" dirty="0"/>
              <a:t> Second niveau</a:t>
            </a:r>
          </a:p>
          <a:p>
            <a:pPr lvl="2"/>
            <a:r>
              <a:rPr lang="fr-FR" noProof="0" dirty="0"/>
              <a:t> 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1584703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-27383"/>
            <a:ext cx="12192000" cy="648072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Gotham Light"/>
              </a:defRPr>
            </a:lvl1pPr>
          </a:lstStyle>
          <a:p>
            <a:r>
              <a:rPr lang="fr-FR" noProof="0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9930318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ject with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noProof="0" dirty="0"/>
              <a:t>Cliquez sur l'icône pour ajouter une image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 noProof="0" dirty="0" err="1"/>
              <a:t>Subject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435646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6" y="950810"/>
            <a:ext cx="11911491" cy="514248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fr-FR" sz="3200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fr-FR" sz="2800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fr-FR" sz="2000" noProof="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</a:lstStyle>
          <a:p>
            <a:pPr lvl="0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fr-FR" noProof="0" dirty="0"/>
              <a:t> Premier niveau</a:t>
            </a:r>
          </a:p>
          <a:p>
            <a:pPr lvl="1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fr-FR" noProof="0" dirty="0"/>
              <a:t> Second niveau</a:t>
            </a:r>
          </a:p>
          <a:p>
            <a:pPr lvl="2"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fr-FR" noProof="0" dirty="0"/>
              <a:t> Troisième niveau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0" y="-27383"/>
            <a:ext cx="12192000" cy="648072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Gotham Light"/>
              </a:defRPr>
            </a:lvl1pPr>
          </a:lstStyle>
          <a:p>
            <a:r>
              <a:rPr lang="fr-FR" noProof="0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63576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Stay connected</a:t>
            </a:r>
            <a:r>
              <a:rPr lang="en-US" sz="3200" baseline="0" noProof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noProof="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0" noProof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 for your attention</a:t>
            </a:r>
          </a:p>
        </p:txBody>
      </p:sp>
      <p:sp>
        <p:nvSpPr>
          <p:cNvPr id="9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551384" y="4554136"/>
            <a:ext cx="604867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Last Name First name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561379" y="515775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Company name</a:t>
            </a: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561379" y="574699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551384" y="634993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Phone</a:t>
            </a:r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7032104" y="4978640"/>
            <a:ext cx="1600201" cy="134442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2625229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6372201" cy="317073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algn="ctr">
              <a:defRPr sz="6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1" y="4437112"/>
            <a:ext cx="9144001" cy="8206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rgbClr val="E43027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Sub-title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896201" y="1122363"/>
            <a:ext cx="2771800" cy="3170732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79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133161"/>
            <a:ext cx="12192000" cy="703551"/>
          </a:xfrm>
          <a:solidFill>
            <a:srgbClr val="BDBEC0"/>
          </a:solidFill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Summary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6" y="950810"/>
            <a:ext cx="11911491" cy="5256584"/>
          </a:xfrm>
        </p:spPr>
        <p:txBody>
          <a:bodyPr>
            <a:normAutofit/>
          </a:bodyPr>
          <a:lstStyle>
            <a:lvl1pPr marL="1714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600">
                <a:solidFill>
                  <a:schemeClr val="bg1">
                    <a:lumMod val="65000"/>
                  </a:schemeClr>
                </a:solidFill>
              </a:defRPr>
            </a:lvl1pPr>
            <a:lvl2pPr marL="5143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200">
                <a:solidFill>
                  <a:schemeClr val="bg1">
                    <a:lumMod val="65000"/>
                  </a:schemeClr>
                </a:solidFill>
              </a:defRPr>
            </a:lvl2pPr>
            <a:lvl3pPr marL="8572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65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/>
              <a:t>First level</a:t>
            </a:r>
          </a:p>
          <a:p>
            <a:pPr lvl="1"/>
            <a:r>
              <a:rPr lang="fr-FR" dirty="0"/>
              <a:t>Second </a:t>
            </a:r>
            <a:r>
              <a:rPr lang="en-US" noProof="0" dirty="0"/>
              <a:t>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136154" y="6322890"/>
            <a:ext cx="2743200" cy="365125"/>
          </a:xfrm>
          <a:prstGeom prst="rect">
            <a:avLst/>
          </a:prstGeom>
        </p:spPr>
        <p:txBody>
          <a:bodyPr/>
          <a:lstStyle/>
          <a:p>
            <a:fld id="{0DAE4C3A-8F18-4BA3-A02A-2DDEF27CEAF6}" type="datetimeFigureOut">
              <a:rPr lang="en-US" smtClean="0"/>
              <a:t>10/4/2020</a:t>
            </a:fld>
            <a:endParaRPr lang="en-US"/>
          </a:p>
        </p:txBody>
      </p:sp>
      <p:pic>
        <p:nvPicPr>
          <p:cNvPr id="6" name="Picture 2" descr="D:\ARC\ARC_Marketing\Graphics_Materials\Logos\PCVUE 11-1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6480" y="188640"/>
            <a:ext cx="1572409" cy="61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219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jet san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Sujet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6" y="950810"/>
            <a:ext cx="11911491" cy="5502526"/>
          </a:xfrm>
        </p:spPr>
        <p:txBody>
          <a:bodyPr>
            <a:normAutofit/>
          </a:bodyPr>
          <a:lstStyle>
            <a:lvl1pPr marL="1714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600">
                <a:solidFill>
                  <a:schemeClr val="bg1">
                    <a:lumMod val="65000"/>
                  </a:schemeClr>
                </a:solidFill>
              </a:defRPr>
            </a:lvl1pPr>
            <a:lvl2pPr marL="5143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200">
                <a:solidFill>
                  <a:schemeClr val="bg1">
                    <a:lumMod val="65000"/>
                  </a:schemeClr>
                </a:solidFill>
              </a:defRPr>
            </a:lvl2pPr>
            <a:lvl3pPr marL="8572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400">
                <a:solidFill>
                  <a:schemeClr val="bg1">
                    <a:lumMod val="65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fr-FR" noProof="0" dirty="0"/>
              <a:t>Premier niveau</a:t>
            </a:r>
          </a:p>
          <a:p>
            <a:pPr lvl="1"/>
            <a:r>
              <a:rPr lang="fr-FR" noProof="0" dirty="0"/>
              <a:t>Second niveau</a:t>
            </a:r>
          </a:p>
          <a:p>
            <a:pPr lvl="2"/>
            <a:r>
              <a:rPr lang="fr-FR" noProof="0" dirty="0"/>
              <a:t> 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6906657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1" y="4437112"/>
            <a:ext cx="5868143" cy="820688"/>
          </a:xfrm>
          <a:noFill/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rgbClr val="E4302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/>
              <a:t>Sub-title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896201" y="1122363"/>
            <a:ext cx="2771800" cy="3170732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7" name="Sous-titre 5"/>
          <p:cNvSpPr txBox="1">
            <a:spLocks/>
          </p:cNvSpPr>
          <p:nvPr userDrawn="1"/>
        </p:nvSpPr>
        <p:spPr>
          <a:xfrm>
            <a:off x="1524001" y="4437112"/>
            <a:ext cx="9396535" cy="8206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endParaRPr lang="fr-FR" sz="3200" i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Parallélogramme 8"/>
          <p:cNvSpPr/>
          <p:nvPr userDrawn="1"/>
        </p:nvSpPr>
        <p:spPr>
          <a:xfrm>
            <a:off x="1559455" y="1080294"/>
            <a:ext cx="6670233" cy="3212804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i="0" dirty="0">
              <a:latin typeface="Gotham Light" pitchFamily="50" charset="0"/>
            </a:endParaRPr>
          </a:p>
        </p:txBody>
      </p:sp>
      <p:sp>
        <p:nvSpPr>
          <p:cNvPr id="14" name="Parallélogramme 13"/>
          <p:cNvSpPr/>
          <p:nvPr userDrawn="1"/>
        </p:nvSpPr>
        <p:spPr>
          <a:xfrm>
            <a:off x="-1896888" y="5733256"/>
            <a:ext cx="2938163" cy="2625536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/>
          <p:cNvSpPr txBox="1"/>
          <p:nvPr userDrawn="1"/>
        </p:nvSpPr>
        <p:spPr>
          <a:xfrm>
            <a:off x="1055440" y="602982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i="0" dirty="0">
                <a:solidFill>
                  <a:schemeClr val="bg1"/>
                </a:solidFill>
                <a:latin typeface="Gotham Book" panose="02000604040000020004" pitchFamily="50" charset="0"/>
                <a:cs typeface="Segoe UI Light" panose="020B0502040204020203" pitchFamily="34" charset="0"/>
              </a:rPr>
              <a:t>Industrie 4.0</a:t>
            </a:r>
          </a:p>
        </p:txBody>
      </p:sp>
    </p:spTree>
    <p:extLst>
      <p:ext uri="{BB962C8B-B14F-4D97-AF65-F5344CB8AC3E}">
        <p14:creationId xmlns:p14="http://schemas.microsoft.com/office/powerpoint/2010/main" val="3748662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 userDrawn="1"/>
        </p:nvSpPr>
        <p:spPr>
          <a:xfrm>
            <a:off x="9429774" y="107154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3889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9"/>
          <p:cNvSpPr/>
          <p:nvPr userDrawn="1"/>
        </p:nvSpPr>
        <p:spPr>
          <a:xfrm>
            <a:off x="-816768" y="1196752"/>
            <a:ext cx="2572299" cy="360040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arallélogramme 11"/>
          <p:cNvSpPr/>
          <p:nvPr userDrawn="1"/>
        </p:nvSpPr>
        <p:spPr>
          <a:xfrm>
            <a:off x="11156549" y="1196752"/>
            <a:ext cx="2572299" cy="3600400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2279576" y="1196752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36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279576" y="227687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01.</a:t>
            </a:r>
          </a:p>
        </p:txBody>
      </p:sp>
      <p:sp>
        <p:nvSpPr>
          <p:cNvPr id="38" name="Espace réservé du texte 2"/>
          <p:cNvSpPr>
            <a:spLocks noGrp="1"/>
          </p:cNvSpPr>
          <p:nvPr>
            <p:ph type="body" idx="12" hasCustomPrompt="1"/>
          </p:nvPr>
        </p:nvSpPr>
        <p:spPr>
          <a:xfrm>
            <a:off x="2279576" y="288423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02.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3019644" y="287251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Title02</a:t>
            </a:r>
          </a:p>
        </p:txBody>
      </p:sp>
      <p:sp>
        <p:nvSpPr>
          <p:cNvPr id="4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2284696" y="345468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03.</a:t>
            </a:r>
          </a:p>
        </p:txBody>
      </p:sp>
      <p:sp>
        <p:nvSpPr>
          <p:cNvPr id="41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3024764" y="346612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Title03</a:t>
            </a:r>
          </a:p>
        </p:txBody>
      </p:sp>
      <p:sp>
        <p:nvSpPr>
          <p:cNvPr id="42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2279576" y="4044168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04.</a:t>
            </a:r>
          </a:p>
        </p:txBody>
      </p:sp>
      <p:sp>
        <p:nvSpPr>
          <p:cNvPr id="43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3019644" y="4056428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Title04</a:t>
            </a:r>
          </a:p>
        </p:txBody>
      </p:sp>
      <p:sp>
        <p:nvSpPr>
          <p:cNvPr id="44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3019644" y="227687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Title01</a:t>
            </a:r>
          </a:p>
        </p:txBody>
      </p:sp>
    </p:spTree>
    <p:extLst>
      <p:ext uri="{BB962C8B-B14F-4D97-AF65-F5344CB8AC3E}">
        <p14:creationId xmlns:p14="http://schemas.microsoft.com/office/powerpoint/2010/main" val="365202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rallélogramme 46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8791840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Parallélogramme 45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5357038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Parallélogramme 43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1945174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Parallélogramme 44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9079872" y="2212751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arallélogramme 9"/>
          <p:cNvSpPr/>
          <p:nvPr userDrawn="1"/>
        </p:nvSpPr>
        <p:spPr>
          <a:xfrm>
            <a:off x="-1536848" y="641421"/>
            <a:ext cx="2572299" cy="3059382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1271464" y="641421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0000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Content</a:t>
            </a:r>
          </a:p>
        </p:txBody>
      </p:sp>
      <p:sp>
        <p:nvSpPr>
          <p:cNvPr id="22" name="Rectangle 30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2293320" y="2213127"/>
            <a:ext cx="2056688" cy="1560859"/>
          </a:xfrm>
          <a:prstGeom prst="parallelogram">
            <a:avLst>
              <a:gd name="adj" fmla="val 15801"/>
            </a:avLst>
          </a:prstGeom>
          <a:solidFill>
            <a:srgbClr val="005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37">
            <a:hlinkClick r:id="" action="ppaction://noaction"/>
          </p:cNvPr>
          <p:cNvSpPr>
            <a:spLocks noChangeAspect="1"/>
          </p:cNvSpPr>
          <p:nvPr/>
        </p:nvSpPr>
        <p:spPr>
          <a:xfrm>
            <a:off x="5695496" y="2212750"/>
            <a:ext cx="2056688" cy="1561612"/>
          </a:xfrm>
          <a:prstGeom prst="parallelogram">
            <a:avLst>
              <a:gd name="adj" fmla="val 1527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2410046" y="2621316"/>
            <a:ext cx="1765297" cy="744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2400" b="1" i="0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Content 1</a:t>
            </a:r>
          </a:p>
        </p:txBody>
      </p:sp>
      <p:sp>
        <p:nvSpPr>
          <p:cNvPr id="21" name="Parallélogramme 20"/>
          <p:cNvSpPr/>
          <p:nvPr userDrawn="1"/>
        </p:nvSpPr>
        <p:spPr>
          <a:xfrm>
            <a:off x="11104530" y="641421"/>
            <a:ext cx="2572299" cy="3059382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229332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4</a:t>
            </a:r>
          </a:p>
        </p:txBody>
      </p:sp>
      <p:sp>
        <p:nvSpPr>
          <p:cNvPr id="3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550885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5</a:t>
            </a:r>
          </a:p>
        </p:txBody>
      </p:sp>
      <p:sp>
        <p:nvSpPr>
          <p:cNvPr id="3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8903435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6</a:t>
            </a:r>
          </a:p>
        </p:txBody>
      </p:sp>
      <p:sp>
        <p:nvSpPr>
          <p:cNvPr id="33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5770767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2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22" hasCustomPrompt="1"/>
          </p:nvPr>
        </p:nvSpPr>
        <p:spPr>
          <a:xfrm>
            <a:off x="9219665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Content 3</a:t>
            </a:r>
          </a:p>
        </p:txBody>
      </p:sp>
      <p:sp>
        <p:nvSpPr>
          <p:cNvPr id="48" name="Espace réservé pour une image  2"/>
          <p:cNvSpPr>
            <a:spLocks noGrp="1"/>
          </p:cNvSpPr>
          <p:nvPr>
            <p:ph type="pic" idx="23" hasCustomPrompt="1"/>
          </p:nvPr>
        </p:nvSpPr>
        <p:spPr>
          <a:xfrm>
            <a:off x="4089935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5" name="Espace réservé pour une image  2"/>
          <p:cNvSpPr>
            <a:spLocks noGrp="1"/>
          </p:cNvSpPr>
          <p:nvPr>
            <p:ph type="pic" idx="24" hasCustomPrompt="1"/>
          </p:nvPr>
        </p:nvSpPr>
        <p:spPr>
          <a:xfrm>
            <a:off x="7478377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6" name="Espace réservé pour une image  2"/>
          <p:cNvSpPr>
            <a:spLocks noGrp="1"/>
          </p:cNvSpPr>
          <p:nvPr>
            <p:ph type="pic" idx="25" hasCustomPrompt="1"/>
          </p:nvPr>
        </p:nvSpPr>
        <p:spPr>
          <a:xfrm>
            <a:off x="695400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7" name="Espace réservé pour une image  2"/>
          <p:cNvSpPr>
            <a:spLocks noGrp="1"/>
          </p:cNvSpPr>
          <p:nvPr>
            <p:ph type="pic" idx="26" hasCustomPrompt="1"/>
          </p:nvPr>
        </p:nvSpPr>
        <p:spPr>
          <a:xfrm>
            <a:off x="34958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8" name="Espace réservé pour une image  2"/>
          <p:cNvSpPr>
            <a:spLocks noGrp="1"/>
          </p:cNvSpPr>
          <p:nvPr>
            <p:ph type="pic" idx="27" hasCustomPrompt="1"/>
          </p:nvPr>
        </p:nvSpPr>
        <p:spPr>
          <a:xfrm>
            <a:off x="3738927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9" name="Espace réservé pour une image  2"/>
          <p:cNvSpPr>
            <a:spLocks noGrp="1"/>
          </p:cNvSpPr>
          <p:nvPr>
            <p:ph type="pic" idx="28" hasCustomPrompt="1"/>
          </p:nvPr>
        </p:nvSpPr>
        <p:spPr>
          <a:xfrm>
            <a:off x="718090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66220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 userDrawn="1"/>
        </p:nvSpPr>
        <p:spPr>
          <a:xfrm>
            <a:off x="-816768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1919536" y="1340768"/>
            <a:ext cx="8217561" cy="2337503"/>
          </a:xfrm>
          <a:prstGeom prst="rect">
            <a:avLst/>
          </a:prstGeom>
        </p:spPr>
        <p:txBody>
          <a:bodyPr/>
          <a:lstStyle>
            <a:lvl1pPr algn="l"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2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6245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-976429" y="-76807"/>
            <a:ext cx="4416782" cy="377010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DD2515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232321" y="2245373"/>
            <a:ext cx="7552191" cy="822597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/>
              <a:t>Title</a:t>
            </a:r>
          </a:p>
        </p:txBody>
      </p:sp>
      <p:sp>
        <p:nvSpPr>
          <p:cNvPr id="14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Subtitle</a:t>
            </a: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0" y="2245372"/>
            <a:ext cx="2495601" cy="82259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4800" b="0" i="0" kern="120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Title04</a:t>
            </a:r>
          </a:p>
        </p:txBody>
      </p:sp>
    </p:spTree>
    <p:extLst>
      <p:ext uri="{BB962C8B-B14F-4D97-AF65-F5344CB8AC3E}">
        <p14:creationId xmlns:p14="http://schemas.microsoft.com/office/powerpoint/2010/main" val="3832180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Chapter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Subtitle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73079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5" name="Parallélogramme 14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6" name="Groupe 15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7" name="Parallélogramme 16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Parallélogramme 17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4" name="Parallélogramme 3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/>
              <a:t>Chapter</a:t>
            </a: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/>
              <a:t>Subtitle</a:t>
            </a:r>
          </a:p>
          <a:p>
            <a:pPr lvl="0"/>
            <a:endParaRPr lang="en-US" noProof="0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/>
              <a:t>Subtitle</a:t>
            </a:r>
          </a:p>
          <a:p>
            <a:pPr lvl="1"/>
            <a:r>
              <a:rPr lang="en-US" noProof="0" dirty="0"/>
              <a:t>Subtitle</a:t>
            </a:r>
          </a:p>
        </p:txBody>
      </p:sp>
      <p:sp>
        <p:nvSpPr>
          <p:cNvPr id="13" name="Espace réservé pour une image  2"/>
          <p:cNvSpPr>
            <a:spLocks noGrp="1"/>
          </p:cNvSpPr>
          <p:nvPr>
            <p:ph type="pic" idx="13" hasCustomPrompt="1"/>
          </p:nvPr>
        </p:nvSpPr>
        <p:spPr>
          <a:xfrm>
            <a:off x="8353844" y="1693893"/>
            <a:ext cx="3502796" cy="3679323"/>
          </a:xfrm>
          <a:custGeom>
            <a:avLst/>
            <a:gdLst>
              <a:gd name="connsiteX0" fmla="*/ 0 w 3924436"/>
              <a:gd name="connsiteY0" fmla="*/ 0 h 3679323"/>
              <a:gd name="connsiteX1" fmla="*/ 392443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5867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07876 w 3924436"/>
              <a:gd name="connsiteY1" fmla="*/ 2032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2819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51803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0787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48755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3835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538356"/>
              <a:gd name="connsiteY0" fmla="*/ 0 h 3679323"/>
              <a:gd name="connsiteX1" fmla="*/ 3538356 w 3538356"/>
              <a:gd name="connsiteY1" fmla="*/ 0 h 3679323"/>
              <a:gd name="connsiteX2" fmla="*/ 2491876 w 3538356"/>
              <a:gd name="connsiteY2" fmla="*/ 3679323 h 3679323"/>
              <a:gd name="connsiteX3" fmla="*/ 0 w 3538356"/>
              <a:gd name="connsiteY3" fmla="*/ 3679323 h 3679323"/>
              <a:gd name="connsiteX4" fmla="*/ 0 w 3538356"/>
              <a:gd name="connsiteY4" fmla="*/ 0 h 3679323"/>
              <a:gd name="connsiteX0" fmla="*/ 0 w 3502796"/>
              <a:gd name="connsiteY0" fmla="*/ 0 h 3679323"/>
              <a:gd name="connsiteX1" fmla="*/ 3502796 w 3502796"/>
              <a:gd name="connsiteY1" fmla="*/ 5080 h 3679323"/>
              <a:gd name="connsiteX2" fmla="*/ 2491876 w 3502796"/>
              <a:gd name="connsiteY2" fmla="*/ 3679323 h 3679323"/>
              <a:gd name="connsiteX3" fmla="*/ 0 w 3502796"/>
              <a:gd name="connsiteY3" fmla="*/ 3679323 h 3679323"/>
              <a:gd name="connsiteX4" fmla="*/ 0 w 3502796"/>
              <a:gd name="connsiteY4" fmla="*/ 0 h 36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2796" h="3679323">
                <a:moveTo>
                  <a:pt x="0" y="0"/>
                </a:moveTo>
                <a:lnTo>
                  <a:pt x="3502796" y="5080"/>
                </a:lnTo>
                <a:lnTo>
                  <a:pt x="2491876" y="3679323"/>
                </a:lnTo>
                <a:lnTo>
                  <a:pt x="0" y="367932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826896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25" y="5562933"/>
            <a:ext cx="2865250" cy="695749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4173473" y="188640"/>
            <a:ext cx="7807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Mastering interfaces between </a:t>
            </a:r>
            <a:r>
              <a:rPr lang="en-US" sz="2000" noProof="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en-US" sz="2000" noProof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Humans </a:t>
            </a:r>
            <a:r>
              <a:rPr lang="en-US" sz="2000" i="1" kern="1200" noProof="0" dirty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</a:t>
            </a:r>
            <a:r>
              <a:rPr lang="en-US" sz="2000" noProof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Systems </a:t>
            </a:r>
            <a:r>
              <a:rPr lang="en-US" sz="2000" i="1" kern="1200" noProof="0" dirty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</a:t>
            </a:r>
            <a:r>
              <a:rPr lang="en-US" sz="2000" noProof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Connected things</a:t>
            </a:r>
          </a:p>
        </p:txBody>
      </p:sp>
    </p:spTree>
    <p:extLst>
      <p:ext uri="{BB962C8B-B14F-4D97-AF65-F5344CB8AC3E}">
        <p14:creationId xmlns:p14="http://schemas.microsoft.com/office/powerpoint/2010/main" val="306044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4024" r:id="rId2"/>
    <p:sldLayoutId id="21474840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7104112" y="6597352"/>
            <a:ext cx="61926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prstClr val="white">
                    <a:lumMod val="75000"/>
                  </a:prstClr>
                </a:solidFill>
              </a:rPr>
              <a:t>All marks or names of products mentioned in this document are the property of their respective owners.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6093296"/>
            <a:ext cx="1806540" cy="4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1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3" r:id="rId2"/>
    <p:sldLayoutId id="2147483977" r:id="rId3"/>
    <p:sldLayoutId id="2147483978" r:id="rId4"/>
    <p:sldLayoutId id="2147484021" r:id="rId5"/>
    <p:sldLayoutId id="2147484022" r:id="rId6"/>
    <p:sldLayoutId id="214748402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6093296"/>
            <a:ext cx="1806540" cy="438500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10044387" y="6580776"/>
            <a:ext cx="20162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>
                <a:solidFill>
                  <a:srgbClr val="FF0000"/>
                </a:solidFill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029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1AACB-711F-4FF5-B036-F17BF5E2D7FF}" type="datetimeFigureOut">
              <a:rPr lang="fr-FR" smtClean="0"/>
              <a:t>04/10/2020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C9AAD-A686-41F0-9E7B-328D86803A91}" type="slidenum">
              <a:rPr lang="fr-FR" smtClean="0"/>
              <a:t>‹#›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539" y="6081119"/>
            <a:ext cx="1716707" cy="550461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 userDrawn="1"/>
        </p:nvSpPr>
        <p:spPr bwMode="auto">
          <a:xfrm>
            <a:off x="717426" y="6685418"/>
            <a:ext cx="61926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prstClr val="white">
                    <a:lumMod val="75000"/>
                  </a:prstClr>
                </a:solidFill>
              </a:rPr>
              <a:t>All marks or names of products mentioned in this document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40213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1.xml"/><Relationship Id="rId5" Type="http://schemas.openxmlformats.org/officeDocument/2006/relationships/image" Target="../media/image45.png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tags" Target="../tags/tag24.xml"/><Relationship Id="rId26" Type="http://schemas.openxmlformats.org/officeDocument/2006/relationships/tags" Target="../tags/tag32.xml"/><Relationship Id="rId3" Type="http://schemas.openxmlformats.org/officeDocument/2006/relationships/tags" Target="../tags/tag9.xml"/><Relationship Id="rId21" Type="http://schemas.openxmlformats.org/officeDocument/2006/relationships/tags" Target="../tags/tag27.xml"/><Relationship Id="rId34" Type="http://schemas.openxmlformats.org/officeDocument/2006/relationships/image" Target="../media/image62.png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tags" Target="../tags/tag23.xml"/><Relationship Id="rId25" Type="http://schemas.openxmlformats.org/officeDocument/2006/relationships/tags" Target="../tags/tag31.xml"/><Relationship Id="rId33" Type="http://schemas.openxmlformats.org/officeDocument/2006/relationships/image" Target="../media/image61.png"/><Relationship Id="rId2" Type="http://schemas.openxmlformats.org/officeDocument/2006/relationships/tags" Target="../tags/tag8.xml"/><Relationship Id="rId16" Type="http://schemas.openxmlformats.org/officeDocument/2006/relationships/tags" Target="../tags/tag22.xml"/><Relationship Id="rId20" Type="http://schemas.openxmlformats.org/officeDocument/2006/relationships/tags" Target="../tags/tag26.xml"/><Relationship Id="rId29" Type="http://schemas.openxmlformats.org/officeDocument/2006/relationships/image" Target="../media/image57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24" Type="http://schemas.openxmlformats.org/officeDocument/2006/relationships/tags" Target="../tags/tag30.xml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23" Type="http://schemas.openxmlformats.org/officeDocument/2006/relationships/tags" Target="../tags/tag29.xml"/><Relationship Id="rId28" Type="http://schemas.openxmlformats.org/officeDocument/2006/relationships/slideLayout" Target="../slideLayouts/slideLayout10.xml"/><Relationship Id="rId36" Type="http://schemas.openxmlformats.org/officeDocument/2006/relationships/image" Target="../media/image64.png"/><Relationship Id="rId10" Type="http://schemas.openxmlformats.org/officeDocument/2006/relationships/tags" Target="../tags/tag16.xml"/><Relationship Id="rId19" Type="http://schemas.openxmlformats.org/officeDocument/2006/relationships/tags" Target="../tags/tag25.xml"/><Relationship Id="rId31" Type="http://schemas.openxmlformats.org/officeDocument/2006/relationships/image" Target="../media/image59.pn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Relationship Id="rId22" Type="http://schemas.openxmlformats.org/officeDocument/2006/relationships/tags" Target="../tags/tag28.xml"/><Relationship Id="rId27" Type="http://schemas.openxmlformats.org/officeDocument/2006/relationships/tags" Target="../tags/tag33.xml"/><Relationship Id="rId30" Type="http://schemas.openxmlformats.org/officeDocument/2006/relationships/image" Target="../media/image58.png"/><Relationship Id="rId35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slide" Target="slide6.xml"/><Relationship Id="rId5" Type="http://schemas.openxmlformats.org/officeDocument/2006/relationships/slide" Target="slide7.xml"/><Relationship Id="rId4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altLang="ja-JP" dirty="0" err="1"/>
              <a:t>PcVuePortable</a:t>
            </a:r>
            <a:r>
              <a:rPr lang="ja-JP" altLang="en-US" dirty="0"/>
              <a:t>のご紹介</a:t>
            </a:r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ja-JP" altLang="en-US" dirty="0"/>
              <a:t>完全</a:t>
            </a:r>
            <a:r>
              <a:rPr lang="en-US" altLang="ja-JP" dirty="0"/>
              <a:t>Web</a:t>
            </a:r>
            <a:r>
              <a:rPr lang="ja-JP" altLang="en-US" dirty="0"/>
              <a:t>ポータル対応 － </a:t>
            </a:r>
            <a:r>
              <a:rPr lang="en-US" altLang="ja-JP" dirty="0"/>
              <a:t>Web</a:t>
            </a:r>
            <a:r>
              <a:rPr lang="ja-JP" altLang="en-US" dirty="0"/>
              <a:t>ポータル</a:t>
            </a:r>
            <a:r>
              <a:rPr lang="en-US" altLang="ja-JP" dirty="0"/>
              <a:t>SCADA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ja-JP" altLang="en-US" dirty="0"/>
              <a:t>株式会社</a:t>
            </a:r>
            <a:r>
              <a:rPr lang="en-US" altLang="ja-JP" dirty="0"/>
              <a:t>PcVue Japan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76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5658"/>
            <a:ext cx="12192000" cy="775428"/>
          </a:xfrm>
        </p:spPr>
        <p:txBody>
          <a:bodyPr>
            <a:noAutofit/>
          </a:bodyPr>
          <a:lstStyle/>
          <a:p>
            <a:pPr algn="l"/>
            <a:r>
              <a:rPr lang="fr-FR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         </a:t>
            </a:r>
            <a:r>
              <a:rPr lang="fr-FR" sz="4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TouchVue</a:t>
            </a:r>
            <a:r>
              <a:rPr lang="fr-FR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12 – At a </a:t>
            </a:r>
            <a:r>
              <a:rPr lang="fr-FR" sz="4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glance</a:t>
            </a:r>
            <a:endParaRPr lang="fr-FR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1222855"/>
            <a:ext cx="2735817" cy="4861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2021809" y="3762340"/>
            <a:ext cx="289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Multi site connexion</a:t>
            </a:r>
          </a:p>
        </p:txBody>
      </p:sp>
      <p:cxnSp>
        <p:nvCxnSpPr>
          <p:cNvPr id="10" name="Connecteur droit 9"/>
          <p:cNvCxnSpPr/>
          <p:nvPr/>
        </p:nvCxnSpPr>
        <p:spPr>
          <a:xfrm flipV="1">
            <a:off x="4151784" y="3311088"/>
            <a:ext cx="792088" cy="645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4151784" y="3956992"/>
            <a:ext cx="720080" cy="1154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151784" y="3956992"/>
            <a:ext cx="720080" cy="1586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2346755" y="2257243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Notifications logs</a:t>
            </a: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038"/>
          <a:stretch/>
        </p:blipFill>
        <p:spPr>
          <a:xfrm>
            <a:off x="4935327" y="1222855"/>
            <a:ext cx="2735817" cy="14401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2773154" y="1138468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Notifications</a:t>
            </a:r>
          </a:p>
        </p:txBody>
      </p:sp>
      <p:cxnSp>
        <p:nvCxnSpPr>
          <p:cNvPr id="23" name="Connecteur droit 22"/>
          <p:cNvCxnSpPr/>
          <p:nvPr/>
        </p:nvCxnSpPr>
        <p:spPr>
          <a:xfrm>
            <a:off x="4270690" y="1323134"/>
            <a:ext cx="728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270690" y="2464967"/>
            <a:ext cx="965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1634721" y="2643565"/>
            <a:ext cx="2620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List of variables to </a:t>
            </a:r>
            <a:r>
              <a:rPr kumimoji="0" lang="fr-F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follow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ie" pitchFamily="34" charset="0"/>
              <a:ea typeface="+mn-ea"/>
              <a:cs typeface="+mn-cs"/>
            </a:endParaRPr>
          </a:p>
        </p:txBody>
      </p:sp>
      <p:cxnSp>
        <p:nvCxnSpPr>
          <p:cNvPr id="28" name="Connecteur droit 27"/>
          <p:cNvCxnSpPr/>
          <p:nvPr/>
        </p:nvCxnSpPr>
        <p:spPr>
          <a:xfrm>
            <a:off x="4270690" y="2838643"/>
            <a:ext cx="965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7940535" y="3426549"/>
            <a:ext cx="250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Variables </a:t>
            </a:r>
            <a:r>
              <a:rPr kumimoji="0" lang="fr-F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access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ie" pitchFamily="34" charset="0"/>
              <a:ea typeface="+mn-ea"/>
              <a:cs typeface="+mn-cs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>
            <a:off x="6960096" y="3599119"/>
            <a:ext cx="965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7928880" y="4258677"/>
            <a:ext cx="295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Real time </a:t>
            </a:r>
            <a:r>
              <a:rPr kumimoji="0" lang="fr-F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alarms</a:t>
            </a: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list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Erie" pitchFamily="34" charset="0"/>
              <a:ea typeface="+mn-ea"/>
              <a:cs typeface="+mn-cs"/>
            </a:endParaRPr>
          </a:p>
        </p:txBody>
      </p:sp>
      <p:cxnSp>
        <p:nvCxnSpPr>
          <p:cNvPr id="32" name="Connecteur droit 31"/>
          <p:cNvCxnSpPr/>
          <p:nvPr/>
        </p:nvCxnSpPr>
        <p:spPr>
          <a:xfrm>
            <a:off x="6948441" y="4431247"/>
            <a:ext cx="965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928880" y="4628009"/>
            <a:ext cx="301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Recorded</a:t>
            </a: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event</a:t>
            </a: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 logs</a:t>
            </a:r>
          </a:p>
        </p:txBody>
      </p:sp>
      <p:cxnSp>
        <p:nvCxnSpPr>
          <p:cNvPr id="34" name="Connecteur droit 33"/>
          <p:cNvCxnSpPr/>
          <p:nvPr/>
        </p:nvCxnSpPr>
        <p:spPr>
          <a:xfrm>
            <a:off x="6948441" y="4800579"/>
            <a:ext cx="965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/>
          <p:cNvGrpSpPr/>
          <p:nvPr/>
        </p:nvGrpSpPr>
        <p:grpSpPr>
          <a:xfrm>
            <a:off x="0" y="125902"/>
            <a:ext cx="2715492" cy="760769"/>
            <a:chOff x="-192" y="94279"/>
            <a:chExt cx="2715492" cy="760769"/>
          </a:xfrm>
        </p:grpSpPr>
        <p:sp>
          <p:nvSpPr>
            <p:cNvPr id="36" name="Parallélogramme 35"/>
            <p:cNvSpPr/>
            <p:nvPr/>
          </p:nvSpPr>
          <p:spPr>
            <a:xfrm>
              <a:off x="-192" y="94279"/>
              <a:ext cx="2715492" cy="760769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263352" y="151498"/>
              <a:ext cx="1677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Light" pitchFamily="50" charset="0"/>
                  <a:ea typeface="+mn-ea"/>
                  <a:cs typeface="+mn-cs"/>
                </a:rPr>
                <a:t>Solution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Medium" panose="02000604030000020004" pitchFamily="50" charset="0"/>
                  <a:ea typeface="+mn-ea"/>
                  <a:cs typeface="+mn-cs"/>
                </a:rPr>
                <a:t>Notifications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614" y="259112"/>
              <a:ext cx="533364" cy="43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51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52"/>
          <a:stretch/>
        </p:blipFill>
        <p:spPr>
          <a:xfrm>
            <a:off x="3580616" y="1853976"/>
            <a:ext cx="4752528" cy="396930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5658"/>
            <a:ext cx="12192000" cy="771013"/>
          </a:xfrm>
        </p:spPr>
        <p:txBody>
          <a:bodyPr>
            <a:noAutofit/>
          </a:bodyPr>
          <a:lstStyle/>
          <a:p>
            <a:pPr algn="l"/>
            <a:r>
              <a:rPr lang="fr-FR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         </a:t>
            </a:r>
            <a:r>
              <a:rPr lang="fr-FR" sz="4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TouchVue</a:t>
            </a:r>
            <a:r>
              <a:rPr lang="fr-FR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12 – Connection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8845866" y="2540130"/>
            <a:ext cx="1988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Server </a:t>
            </a:r>
            <a:r>
              <a:rPr kumimoji="0" lang="fr-F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access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0" name="Connecteur droit 29"/>
          <p:cNvCxnSpPr/>
          <p:nvPr/>
        </p:nvCxnSpPr>
        <p:spPr>
          <a:xfrm>
            <a:off x="7882836" y="2733664"/>
            <a:ext cx="965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8848322" y="3469295"/>
            <a:ext cx="174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Credentials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2" name="Connecteur droit 31"/>
          <p:cNvCxnSpPr/>
          <p:nvPr/>
        </p:nvCxnSpPr>
        <p:spPr>
          <a:xfrm>
            <a:off x="7882836" y="3649642"/>
            <a:ext cx="965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869605" y="2586970"/>
            <a:ext cx="1041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Server</a:t>
            </a:r>
          </a:p>
        </p:txBody>
      </p:sp>
      <p:cxnSp>
        <p:nvCxnSpPr>
          <p:cNvPr id="23" name="Connecteur droit 22"/>
          <p:cNvCxnSpPr/>
          <p:nvPr/>
        </p:nvCxnSpPr>
        <p:spPr>
          <a:xfrm>
            <a:off x="2911630" y="2956302"/>
            <a:ext cx="728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/>
          <p:cNvGrpSpPr/>
          <p:nvPr/>
        </p:nvGrpSpPr>
        <p:grpSpPr>
          <a:xfrm>
            <a:off x="0" y="125902"/>
            <a:ext cx="2715492" cy="760769"/>
            <a:chOff x="-192" y="94279"/>
            <a:chExt cx="2715492" cy="760769"/>
          </a:xfrm>
        </p:grpSpPr>
        <p:sp>
          <p:nvSpPr>
            <p:cNvPr id="25" name="Parallélogramme 24"/>
            <p:cNvSpPr/>
            <p:nvPr/>
          </p:nvSpPr>
          <p:spPr>
            <a:xfrm>
              <a:off x="-192" y="94279"/>
              <a:ext cx="2715492" cy="760769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63352" y="151498"/>
              <a:ext cx="1677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Light" pitchFamily="50" charset="0"/>
                  <a:ea typeface="+mn-ea"/>
                  <a:cs typeface="+mn-cs"/>
                </a:rPr>
                <a:t>Solution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Medium" panose="02000604030000020004" pitchFamily="50" charset="0"/>
                  <a:ea typeface="+mn-ea"/>
                  <a:cs typeface="+mn-cs"/>
                </a:rPr>
                <a:t>Notifications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614" y="259112"/>
              <a:ext cx="533364" cy="43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6921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15658"/>
            <a:ext cx="12192000" cy="771013"/>
          </a:xfrm>
        </p:spPr>
        <p:txBody>
          <a:bodyPr>
            <a:noAutofit/>
          </a:bodyPr>
          <a:lstStyle/>
          <a:p>
            <a:r>
              <a:rPr lang="fr-FR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TouchVue</a:t>
            </a:r>
            <a:r>
              <a:rPr lang="fr-FR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12 - </a:t>
            </a:r>
            <a:r>
              <a:rPr lang="fr-FR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Alarms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2855640" y="6110944"/>
            <a:ext cx="6372200" cy="6241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Avoid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 trip on site…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3702" y="928949"/>
            <a:ext cx="59306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When alarm goes off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TouchVue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allows :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9566" y="1459681"/>
            <a:ext cx="3864904" cy="18897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14350" rtl="0" eaLnBrk="0" fontAlgn="base" latinLnBrk="0" hangingPunct="0">
              <a:lnSpc>
                <a:spcPct val="70000"/>
              </a:lnSpc>
              <a:spcBef>
                <a:spcPts val="563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relevant information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Access alarm detail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Control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process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75720" y="2780928"/>
            <a:ext cx="4634953" cy="219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14350" rtl="0" eaLnBrk="0" fontAlgn="base" latinLnBrk="0" hangingPunct="0">
              <a:lnSpc>
                <a:spcPct val="70000"/>
              </a:lnSpc>
              <a:spcBef>
                <a:spcPts val="563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the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context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Check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setpoint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values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Check trends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Checks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alarms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events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logs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752184" y="4293154"/>
            <a:ext cx="4634953" cy="250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514350" rtl="0" eaLnBrk="0" fontAlgn="base" latinLnBrk="0" hangingPunct="0">
              <a:lnSpc>
                <a:spcPct val="70000"/>
              </a:lnSpc>
              <a:spcBef>
                <a:spcPts val="563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remotely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take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action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Acknowledge/mask alarms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Change 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setpoint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Control a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device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Take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the right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decision</a:t>
            </a: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on site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0" y="125902"/>
            <a:ext cx="2715492" cy="760769"/>
            <a:chOff x="-192" y="94279"/>
            <a:chExt cx="2715492" cy="760769"/>
          </a:xfrm>
        </p:grpSpPr>
        <p:sp>
          <p:nvSpPr>
            <p:cNvPr id="13" name="Parallélogramme 12"/>
            <p:cNvSpPr/>
            <p:nvPr/>
          </p:nvSpPr>
          <p:spPr>
            <a:xfrm>
              <a:off x="-192" y="94279"/>
              <a:ext cx="2715492" cy="760769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263352" y="151498"/>
              <a:ext cx="1677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Light" pitchFamily="50" charset="0"/>
                  <a:ea typeface="+mn-ea"/>
                  <a:cs typeface="+mn-cs"/>
                </a:rPr>
                <a:t>Solution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Medium" panose="02000604030000020004" pitchFamily="50" charset="0"/>
                  <a:ea typeface="+mn-ea"/>
                  <a:cs typeface="+mn-cs"/>
                </a:rPr>
                <a:t>Notifications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614" y="259112"/>
              <a:ext cx="533364" cy="43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880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3"/>
          <a:stretch/>
        </p:blipFill>
        <p:spPr>
          <a:xfrm>
            <a:off x="8854558" y="1195464"/>
            <a:ext cx="2535005" cy="485477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4"/>
          <a:stretch/>
        </p:blipFill>
        <p:spPr>
          <a:xfrm>
            <a:off x="4504888" y="1142557"/>
            <a:ext cx="2545750" cy="489204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5658"/>
            <a:ext cx="12192000" cy="771013"/>
          </a:xfrm>
        </p:spPr>
        <p:txBody>
          <a:bodyPr>
            <a:noAutofit/>
          </a:bodyPr>
          <a:lstStyle/>
          <a:p>
            <a:pPr algn="l"/>
            <a:r>
              <a:rPr lang="fr-FR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	  	</a:t>
            </a:r>
            <a:r>
              <a:rPr lang="fr-FR" sz="4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TouchVue</a:t>
            </a:r>
            <a:r>
              <a:rPr lang="fr-FR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12 – </a:t>
            </a:r>
            <a:r>
              <a:rPr lang="fr-FR" sz="4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Alarms</a:t>
            </a:r>
            <a:endParaRPr lang="fr-FR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4862391" y="6034599"/>
            <a:ext cx="203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Real Time </a:t>
            </a:r>
            <a:r>
              <a:rPr kumimoji="0" lang="fr-F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list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9624392" y="6034598"/>
            <a:ext cx="91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1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Detail</a:t>
            </a:r>
            <a:endParaRPr kumimoji="0" lang="fr-FR" sz="2400" b="0" i="1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Erie" pitchFamily="34" charset="0"/>
              <a:ea typeface="+mn-ea"/>
              <a:cs typeface="+mn-cs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324079" y="1484784"/>
            <a:ext cx="2506278" cy="3528392"/>
            <a:chOff x="324079" y="1484784"/>
            <a:chExt cx="2506278" cy="3528392"/>
          </a:xfrm>
        </p:grpSpPr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79" y="1484784"/>
              <a:ext cx="2506278" cy="35283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324079" y="4293096"/>
              <a:ext cx="2506278" cy="576064"/>
            </a:xfrm>
            <a:prstGeom prst="rect">
              <a:avLst/>
            </a:prstGeom>
            <a:noFill/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324150" y="5280616"/>
            <a:ext cx="2620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Notified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alarms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3" name="Connecteur droit 12"/>
          <p:cNvCxnSpPr/>
          <p:nvPr/>
        </p:nvCxnSpPr>
        <p:spPr>
          <a:xfrm flipV="1">
            <a:off x="1055440" y="4869160"/>
            <a:ext cx="0" cy="48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830357" y="1939165"/>
            <a:ext cx="176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Aknowledgment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or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mask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</p:txBody>
      </p:sp>
      <p:cxnSp>
        <p:nvCxnSpPr>
          <p:cNvPr id="22" name="Connecteur droit 21"/>
          <p:cNvCxnSpPr/>
          <p:nvPr/>
        </p:nvCxnSpPr>
        <p:spPr>
          <a:xfrm>
            <a:off x="4206603" y="2420888"/>
            <a:ext cx="17453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4206603" y="2852936"/>
            <a:ext cx="385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209253" y="2646635"/>
            <a:ext cx="110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Selection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7" name="Connecteur droit 26"/>
          <p:cNvCxnSpPr/>
          <p:nvPr/>
        </p:nvCxnSpPr>
        <p:spPr>
          <a:xfrm>
            <a:off x="8500993" y="2248125"/>
            <a:ext cx="385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328230" y="1684275"/>
            <a:ext cx="1744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Status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&amp;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name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9" name="Connecteur droit 28"/>
          <p:cNvCxnSpPr/>
          <p:nvPr/>
        </p:nvCxnSpPr>
        <p:spPr>
          <a:xfrm>
            <a:off x="8500993" y="2761119"/>
            <a:ext cx="385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/>
          <p:cNvSpPr txBox="1"/>
          <p:nvPr/>
        </p:nvSpPr>
        <p:spPr>
          <a:xfrm>
            <a:off x="7486420" y="2590658"/>
            <a:ext cx="1014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Status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1" name="Connecteur droit 30"/>
          <p:cNvCxnSpPr/>
          <p:nvPr/>
        </p:nvCxnSpPr>
        <p:spPr>
          <a:xfrm>
            <a:off x="8531313" y="3491546"/>
            <a:ext cx="385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7104111" y="3271475"/>
            <a:ext cx="1427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Attributs</a:t>
            </a:r>
          </a:p>
        </p:txBody>
      </p:sp>
      <p:grpSp>
        <p:nvGrpSpPr>
          <p:cNvPr id="33" name="Groupe 32"/>
          <p:cNvGrpSpPr/>
          <p:nvPr/>
        </p:nvGrpSpPr>
        <p:grpSpPr>
          <a:xfrm>
            <a:off x="0" y="125902"/>
            <a:ext cx="2715492" cy="760769"/>
            <a:chOff x="-192" y="94279"/>
            <a:chExt cx="2715492" cy="760769"/>
          </a:xfrm>
        </p:grpSpPr>
        <p:sp>
          <p:nvSpPr>
            <p:cNvPr id="34" name="Parallélogramme 33"/>
            <p:cNvSpPr/>
            <p:nvPr/>
          </p:nvSpPr>
          <p:spPr>
            <a:xfrm>
              <a:off x="-192" y="94279"/>
              <a:ext cx="2715492" cy="760769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263352" y="151498"/>
              <a:ext cx="1677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Light" pitchFamily="50" charset="0"/>
                  <a:ea typeface="+mn-ea"/>
                  <a:cs typeface="+mn-cs"/>
                </a:rPr>
                <a:t>Solution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Medium" panose="02000604030000020004" pitchFamily="50" charset="0"/>
                  <a:ea typeface="+mn-ea"/>
                  <a:cs typeface="+mn-cs"/>
                </a:rPr>
                <a:t>Notifications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pic>
          <p:nvPicPr>
            <p:cNvPr id="38" name="Imag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614" y="259112"/>
              <a:ext cx="533364" cy="43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233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14"/>
          <a:stretch/>
        </p:blipFill>
        <p:spPr>
          <a:xfrm>
            <a:off x="7487589" y="2308271"/>
            <a:ext cx="2735817" cy="3629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5658"/>
            <a:ext cx="12192000" cy="771013"/>
          </a:xfrm>
        </p:spPr>
        <p:txBody>
          <a:bodyPr>
            <a:noAutofit/>
          </a:bodyPr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		</a:t>
            </a:r>
            <a:r>
              <a:rPr lang="fr-FR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TouchVue</a:t>
            </a:r>
            <a:r>
              <a:rPr lang="fr-FR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12– Real time data </a:t>
            </a:r>
            <a:r>
              <a:rPr lang="fr-FR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access</a:t>
            </a:r>
            <a:endParaRPr lang="fr-FR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07"/>
          <a:stretch/>
        </p:blipFill>
        <p:spPr>
          <a:xfrm>
            <a:off x="1755105" y="2753248"/>
            <a:ext cx="2735817" cy="3184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5205349" y="3825915"/>
            <a:ext cx="1537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Variable </a:t>
            </a:r>
            <a:r>
              <a:rPr kumimoji="0" lang="fr-FR" sz="2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tree</a:t>
            </a: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0" name="Connecteur droit 9"/>
          <p:cNvCxnSpPr>
            <a:stCxn id="6" idx="3"/>
          </p:cNvCxnSpPr>
          <p:nvPr/>
        </p:nvCxnSpPr>
        <p:spPr>
          <a:xfrm>
            <a:off x="6742800" y="4149081"/>
            <a:ext cx="953507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 flipH="1">
            <a:off x="4365030" y="4149081"/>
            <a:ext cx="840320" cy="432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0761222" y="3573016"/>
            <a:ext cx="1537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Favorite variable</a:t>
            </a:r>
          </a:p>
        </p:txBody>
      </p:sp>
      <p:cxnSp>
        <p:nvCxnSpPr>
          <p:cNvPr id="14" name="Connecteur droit 13"/>
          <p:cNvCxnSpPr/>
          <p:nvPr/>
        </p:nvCxnSpPr>
        <p:spPr>
          <a:xfrm flipH="1">
            <a:off x="10153058" y="3896182"/>
            <a:ext cx="608165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91343" y="1223512"/>
            <a:ext cx="7367047" cy="1368153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-138731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Access real time information of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your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process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-138731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Monitor, control</a:t>
            </a:r>
          </a:p>
          <a:p>
            <a:pPr marL="171450" marR="0" lvl="0" indent="-171450" algn="l" defTabSz="-138731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-138731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-13873163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0" y="125902"/>
            <a:ext cx="2715492" cy="760769"/>
            <a:chOff x="-192" y="94279"/>
            <a:chExt cx="2715492" cy="760769"/>
          </a:xfrm>
        </p:grpSpPr>
        <p:sp>
          <p:nvSpPr>
            <p:cNvPr id="18" name="Parallélogramme 17"/>
            <p:cNvSpPr/>
            <p:nvPr/>
          </p:nvSpPr>
          <p:spPr>
            <a:xfrm>
              <a:off x="-192" y="94279"/>
              <a:ext cx="2715492" cy="760769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263352" y="151498"/>
              <a:ext cx="1677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Light" pitchFamily="50" charset="0"/>
                  <a:ea typeface="+mn-ea"/>
                  <a:cs typeface="+mn-cs"/>
                </a:rPr>
                <a:t>Solution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Medium" panose="02000604030000020004" pitchFamily="50" charset="0"/>
                  <a:ea typeface="+mn-ea"/>
                  <a:cs typeface="+mn-cs"/>
                </a:rPr>
                <a:t>Notifications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614" y="259112"/>
              <a:ext cx="533364" cy="43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6010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5658"/>
            <a:ext cx="12192000" cy="771013"/>
          </a:xfrm>
        </p:spPr>
        <p:txBody>
          <a:bodyPr>
            <a:noAutofit/>
          </a:bodyPr>
          <a:lstStyle/>
          <a:p>
            <a:r>
              <a:rPr lang="fr-F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	  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TouchVue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12 – Monitor &amp; control</a:t>
            </a:r>
            <a:endParaRPr lang="fr-FR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4779797" y="6178297"/>
            <a:ext cx="1947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Analog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value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9142549" y="6120984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Bit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9"/>
          <a:stretch/>
        </p:blipFill>
        <p:spPr>
          <a:xfrm>
            <a:off x="522334" y="1119713"/>
            <a:ext cx="2735817" cy="482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7"/>
          <a:stretch/>
        </p:blipFill>
        <p:spPr>
          <a:xfrm>
            <a:off x="4384320" y="1115342"/>
            <a:ext cx="2577341" cy="499765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3"/>
          <a:stretch/>
        </p:blipFill>
        <p:spPr>
          <a:xfrm>
            <a:off x="8036891" y="1185183"/>
            <a:ext cx="2735817" cy="4857971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0" y="125902"/>
            <a:ext cx="2715492" cy="760769"/>
            <a:chOff x="-192" y="94279"/>
            <a:chExt cx="2715492" cy="760769"/>
          </a:xfrm>
        </p:grpSpPr>
        <p:sp>
          <p:nvSpPr>
            <p:cNvPr id="15" name="Parallélogramme 14"/>
            <p:cNvSpPr/>
            <p:nvPr/>
          </p:nvSpPr>
          <p:spPr>
            <a:xfrm>
              <a:off x="-192" y="94279"/>
              <a:ext cx="2715492" cy="760769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263352" y="151498"/>
              <a:ext cx="1677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Light" pitchFamily="50" charset="0"/>
                  <a:ea typeface="+mn-ea"/>
                  <a:cs typeface="+mn-cs"/>
                </a:rPr>
                <a:t>Solution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Medium" panose="02000604030000020004" pitchFamily="50" charset="0"/>
                  <a:ea typeface="+mn-ea"/>
                  <a:cs typeface="+mn-cs"/>
                </a:rPr>
                <a:t>Notifications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614" y="259112"/>
              <a:ext cx="533364" cy="431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255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The contextual mobile app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" name="Titre 1"/>
          <p:cNvSpPr>
            <a:spLocks noGrp="1"/>
          </p:cNvSpPr>
          <p:nvPr>
            <p:ph type="ctrTitle" idx="4294967295"/>
          </p:nvPr>
        </p:nvSpPr>
        <p:spPr>
          <a:xfrm>
            <a:off x="3575720" y="1122363"/>
            <a:ext cx="6372225" cy="3170237"/>
          </a:xfrm>
        </p:spPr>
        <p:txBody>
          <a:bodyPr anchor="ctr"/>
          <a:lstStyle/>
          <a:p>
            <a:r>
              <a:rPr lang="fr-FR" dirty="0" err="1">
                <a:solidFill>
                  <a:schemeClr val="bg1"/>
                </a:solidFill>
              </a:rPr>
              <a:t>SnapVue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e 10"/>
          <p:cNvGrpSpPr/>
          <p:nvPr/>
        </p:nvGrpSpPr>
        <p:grpSpPr>
          <a:xfrm>
            <a:off x="2156372" y="1084055"/>
            <a:ext cx="2715492" cy="760769"/>
            <a:chOff x="1497894" y="1086931"/>
            <a:chExt cx="2715492" cy="760769"/>
          </a:xfrm>
        </p:grpSpPr>
        <p:sp>
          <p:nvSpPr>
            <p:cNvPr id="12" name="Parallélogramme 11"/>
            <p:cNvSpPr/>
            <p:nvPr/>
          </p:nvSpPr>
          <p:spPr>
            <a:xfrm>
              <a:off x="1497894" y="1086931"/>
              <a:ext cx="2715492" cy="760769"/>
            </a:xfrm>
            <a:prstGeom prst="parallelogram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703512" y="1181963"/>
              <a:ext cx="196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Medium" panose="02000604030000020004" pitchFamily="50" charset="0"/>
                  <a:ea typeface="+mn-ea"/>
                  <a:cs typeface="+mn-cs"/>
                </a:rPr>
                <a:t>Location based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Light" pitchFamily="50" charset="0"/>
                  <a:ea typeface="+mn-ea"/>
                  <a:cs typeface="+mn-cs"/>
                </a:rPr>
                <a:t>Solution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endParaRPr>
            </a:p>
          </p:txBody>
        </p: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004" y="1251738"/>
              <a:ext cx="506780" cy="506780"/>
            </a:xfrm>
            <a:prstGeom prst="rect">
              <a:avLst/>
            </a:prstGeom>
          </p:spPr>
        </p:pic>
      </p:grp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3" b="13820"/>
          <a:stretch/>
        </p:blipFill>
        <p:spPr>
          <a:xfrm>
            <a:off x="7968208" y="1122364"/>
            <a:ext cx="2586873" cy="3170732"/>
          </a:xfrm>
          <a:prstGeom prst="parallelogram">
            <a:avLst/>
          </a:prstGeom>
        </p:spPr>
      </p:pic>
    </p:spTree>
    <p:extLst>
      <p:ext uri="{BB962C8B-B14F-4D97-AF65-F5344CB8AC3E}">
        <p14:creationId xmlns:p14="http://schemas.microsoft.com/office/powerpoint/2010/main" val="2762523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15658"/>
            <a:ext cx="12192000" cy="756094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Contextual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mobility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2" descr="http://www.mobileappsprogramming.com/wp-content/uploads/2014/07/mobile_app_abstract_shutterstock_698630112.jpg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 b="2688"/>
          <a:stretch>
            <a:fillRect/>
          </a:stretch>
        </p:blipFill>
        <p:spPr bwMode="auto">
          <a:xfrm>
            <a:off x="8126934" y="1217384"/>
            <a:ext cx="4079580" cy="43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96248" y="1815555"/>
            <a:ext cx="82089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Exchange and visualize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relevant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 a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mobile device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context of location/role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Take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advantages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of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geolocation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technologies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Automatically push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information to the mobile user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Allows the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mobile user to interact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 an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intuitive way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Without the need to navigate  through menus</a:t>
            </a:r>
          </a:p>
        </p:txBody>
      </p:sp>
      <p:sp>
        <p:nvSpPr>
          <p:cNvPr id="9" name="Rectangle 8"/>
          <p:cNvSpPr/>
          <p:nvPr/>
        </p:nvSpPr>
        <p:spPr>
          <a:xfrm>
            <a:off x="76589" y="5292434"/>
            <a:ext cx="9649072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Mobile </a:t>
            </a:r>
            <a:r>
              <a:rPr kumimoji="0" lang="fr-FR" sz="3200" b="1" i="1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app</a:t>
            </a:r>
            <a:r>
              <a:rPr kumimoji="0" lang="fr-FR" sz="3200" b="1" i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 + </a:t>
            </a:r>
            <a:r>
              <a:rPr kumimoji="0" lang="fr-FR" sz="3200" b="1" i="1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Geolocation</a:t>
            </a:r>
            <a:r>
              <a:rPr kumimoji="0" lang="fr-FR" sz="3200" b="1" i="1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rie" pitchFamily="34" charset="0"/>
                <a:ea typeface="+mn-ea"/>
                <a:cs typeface="+mn-cs"/>
              </a:rPr>
              <a:t> + Services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62098" y="1909881"/>
            <a:ext cx="37444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right information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At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the right place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the right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	To the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right people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7368" y="1029075"/>
            <a:ext cx="9289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extension of </a:t>
            </a:r>
            <a:r>
              <a:rPr kumimoji="0" lang="fr-FR" sz="24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your</a:t>
            </a: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fr-FR" sz="24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process</a:t>
            </a:r>
            <a:endParaRPr kumimoji="0" lang="fr-FR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0" y="110983"/>
            <a:ext cx="2715492" cy="760769"/>
            <a:chOff x="1559496" y="1124744"/>
            <a:chExt cx="2715492" cy="760769"/>
          </a:xfrm>
        </p:grpSpPr>
        <p:sp>
          <p:nvSpPr>
            <p:cNvPr id="13" name="Parallélogramme 12"/>
            <p:cNvSpPr/>
            <p:nvPr/>
          </p:nvSpPr>
          <p:spPr>
            <a:xfrm>
              <a:off x="1559496" y="1124744"/>
              <a:ext cx="2715492" cy="760769"/>
            </a:xfrm>
            <a:prstGeom prst="parallelogram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703512" y="1181963"/>
              <a:ext cx="196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Medium" panose="02000604030000020004" pitchFamily="50" charset="0"/>
                  <a:ea typeface="+mn-ea"/>
                  <a:cs typeface="+mn-cs"/>
                </a:rPr>
                <a:t>Location based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Light" pitchFamily="50" charset="0"/>
                  <a:ea typeface="+mn-ea"/>
                  <a:cs typeface="+mn-cs"/>
                </a:rPr>
                <a:t>Solution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endParaRPr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004" y="1251738"/>
              <a:ext cx="506780" cy="50678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161913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82" y="7505"/>
            <a:ext cx="9217024" cy="691276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94279"/>
            <a:ext cx="12192000" cy="760769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Location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devices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0" y="94279"/>
            <a:ext cx="2715492" cy="760769"/>
            <a:chOff x="1559496" y="1124744"/>
            <a:chExt cx="2715492" cy="760769"/>
          </a:xfrm>
        </p:grpSpPr>
        <p:sp>
          <p:nvSpPr>
            <p:cNvPr id="5" name="Parallélogramme 4"/>
            <p:cNvSpPr/>
            <p:nvPr/>
          </p:nvSpPr>
          <p:spPr>
            <a:xfrm>
              <a:off x="1559496" y="1124744"/>
              <a:ext cx="2715492" cy="760769"/>
            </a:xfrm>
            <a:prstGeom prst="parallelogram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1703512" y="1181963"/>
              <a:ext cx="196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Medium" panose="02000604030000020004" pitchFamily="50" charset="0"/>
                  <a:ea typeface="+mn-ea"/>
                  <a:cs typeface="+mn-cs"/>
                </a:rPr>
                <a:t>Location based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Light" pitchFamily="50" charset="0"/>
                  <a:ea typeface="+mn-ea"/>
                  <a:cs typeface="+mn-cs"/>
                </a:rPr>
                <a:t>Solution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endParaRPr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004" y="1251738"/>
              <a:ext cx="506780" cy="50678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3335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94279"/>
            <a:ext cx="12192000" cy="759693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Maintenance operations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40184" y="1589460"/>
            <a:ext cx="3810420" cy="4857965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Maintenance staff is performing maintenance task on an equipment.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They are facing a machine or equipment that has no HMI or operator Interface.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They scan the QR code or touch the NFC tag to visualize status and parameters.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They then set the equipment to maintenance mode masking alarms, then enter their maintenance actions &amp; reports.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They can consult Manuals or Equipment datasheets as needed.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97140" y="1037578"/>
            <a:ext cx="1678579" cy="461665"/>
          </a:xfrm>
          <a:prstGeom prst="rect">
            <a:avLst/>
          </a:prstGeom>
          <a:solidFill>
            <a:srgbClr val="BDBEC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Scenario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613079" y="1638092"/>
            <a:ext cx="4859941" cy="4809333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Provides a mobile interface to verify status live of connected equipment.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Improves safety as maintenance staff has full live information and data sheet/manual available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Can tune parameters according to overall system and visual reality on the spot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Intervention summary done on the spot and immediately recorded on central system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Automatically provides the correct information depending on where the maintenance staff is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All Industries, Infrastructures and BMS applications.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1169" y="1037578"/>
            <a:ext cx="1269694" cy="461665"/>
          </a:xfrm>
          <a:prstGeom prst="rect">
            <a:avLst/>
          </a:prstGeom>
          <a:solidFill>
            <a:srgbClr val="05C3D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Benefits</a:t>
            </a:r>
          </a:p>
        </p:txBody>
      </p:sp>
      <p:grpSp>
        <p:nvGrpSpPr>
          <p:cNvPr id="15" name="Group 3"/>
          <p:cNvGrpSpPr/>
          <p:nvPr/>
        </p:nvGrpSpPr>
        <p:grpSpPr>
          <a:xfrm>
            <a:off x="4655840" y="1638092"/>
            <a:ext cx="2704521" cy="2849961"/>
            <a:chOff x="6622644" y="1254478"/>
            <a:chExt cx="2495137" cy="2644135"/>
          </a:xfrm>
        </p:grpSpPr>
        <p:pic>
          <p:nvPicPr>
            <p:cNvPr id="16" name="Image 7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644" y="1254478"/>
              <a:ext cx="2495137" cy="1400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Image 28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10" y="1565387"/>
              <a:ext cx="486835" cy="3925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8" name="Groupe 286"/>
            <p:cNvGrpSpPr/>
            <p:nvPr/>
          </p:nvGrpSpPr>
          <p:grpSpPr>
            <a:xfrm>
              <a:off x="7031129" y="2315919"/>
              <a:ext cx="855215" cy="1582694"/>
              <a:chOff x="6747520" y="2377410"/>
              <a:chExt cx="855215" cy="1582694"/>
            </a:xfrm>
          </p:grpSpPr>
          <p:grpSp>
            <p:nvGrpSpPr>
              <p:cNvPr id="25" name="Groupe 225"/>
              <p:cNvGrpSpPr/>
              <p:nvPr/>
            </p:nvGrpSpPr>
            <p:grpSpPr>
              <a:xfrm>
                <a:off x="6747520" y="2377410"/>
                <a:ext cx="855215" cy="1582694"/>
                <a:chOff x="5413256" y="1097516"/>
                <a:chExt cx="1486562" cy="2938628"/>
              </a:xfrm>
            </p:grpSpPr>
            <p:pic>
              <p:nvPicPr>
                <p:cNvPr id="27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13256" y="1097516"/>
                  <a:ext cx="1486562" cy="29386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91448" y="1352459"/>
                  <a:ext cx="1370033" cy="241327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4529" y="2675190"/>
                <a:ext cx="684984" cy="117350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" name="Groupe 212"/>
            <p:cNvGrpSpPr/>
            <p:nvPr/>
          </p:nvGrpSpPr>
          <p:grpSpPr>
            <a:xfrm>
              <a:off x="7906760" y="1893125"/>
              <a:ext cx="822218" cy="623696"/>
              <a:chOff x="8547659" y="1918753"/>
              <a:chExt cx="822218" cy="623696"/>
            </a:xfrm>
          </p:grpSpPr>
          <p:pic>
            <p:nvPicPr>
              <p:cNvPr id="23" name="Image 2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6181" y="1918753"/>
                <a:ext cx="623696" cy="62369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4" name="Picture 104" descr="D:\ARC\ARC_Libraries\V11.1\LIB\ACTUAL\PcVue\V1.8\FR\Lib\SH_SYSTEM\B\PCVUE_LIBS_SYSTEM_MOBILE-DEVICES_SMARTPHONE_FRONT_64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7659" y="2146067"/>
                <a:ext cx="363918" cy="36391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e 18"/>
          <p:cNvGrpSpPr/>
          <p:nvPr/>
        </p:nvGrpSpPr>
        <p:grpSpPr>
          <a:xfrm>
            <a:off x="0" y="94279"/>
            <a:ext cx="2715492" cy="760769"/>
            <a:chOff x="1559496" y="1124744"/>
            <a:chExt cx="2715492" cy="760769"/>
          </a:xfrm>
        </p:grpSpPr>
        <p:sp>
          <p:nvSpPr>
            <p:cNvPr id="20" name="Parallélogramme 19"/>
            <p:cNvSpPr/>
            <p:nvPr/>
          </p:nvSpPr>
          <p:spPr>
            <a:xfrm>
              <a:off x="1559496" y="1124744"/>
              <a:ext cx="2715492" cy="760769"/>
            </a:xfrm>
            <a:prstGeom prst="parallelogram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1703512" y="1181963"/>
              <a:ext cx="19687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Medium" panose="02000604030000020004" pitchFamily="50" charset="0"/>
                  <a:ea typeface="+mn-ea"/>
                  <a:cs typeface="+mn-cs"/>
                </a:rPr>
                <a:t>Location based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Light" pitchFamily="50" charset="0"/>
                  <a:ea typeface="+mn-ea"/>
                  <a:cs typeface="+mn-cs"/>
                </a:rPr>
                <a:t>Solution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endParaRPr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004" y="1251738"/>
              <a:ext cx="506780" cy="5067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63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3D067E0-D9F8-4D29-B7BD-E941889C9649}"/>
              </a:ext>
            </a:extLst>
          </p:cNvPr>
          <p:cNvGrpSpPr/>
          <p:nvPr/>
        </p:nvGrpSpPr>
        <p:grpSpPr>
          <a:xfrm>
            <a:off x="0" y="874930"/>
            <a:ext cx="5519936" cy="5983070"/>
            <a:chOff x="0" y="0"/>
            <a:chExt cx="6327140" cy="6858000"/>
          </a:xfrm>
        </p:grpSpPr>
        <p:sp>
          <p:nvSpPr>
            <p:cNvPr id="56" name="任意多边形 25">
              <a:extLst>
                <a:ext uri="{FF2B5EF4-FFF2-40B4-BE49-F238E27FC236}">
                  <a16:creationId xmlns:a16="http://schemas.microsoft.com/office/drawing/2014/main" id="{61C450BB-5EEB-4ED2-AA2A-20A3401460DE}"/>
                </a:ext>
              </a:extLst>
            </p:cNvPr>
            <p:cNvSpPr/>
            <p:nvPr/>
          </p:nvSpPr>
          <p:spPr>
            <a:xfrm>
              <a:off x="428625" y="0"/>
              <a:ext cx="5898515" cy="6858000"/>
            </a:xfrm>
            <a:custGeom>
              <a:avLst/>
              <a:gdLst>
                <a:gd name="connsiteX0" fmla="*/ 1713875 w 5192486"/>
                <a:gd name="connsiteY0" fmla="*/ 0 h 6858000"/>
                <a:gd name="connsiteX1" fmla="*/ 2647325 w 5192486"/>
                <a:gd name="connsiteY1" fmla="*/ 0 h 6858000"/>
                <a:gd name="connsiteX2" fmla="*/ 5192486 w 5192486"/>
                <a:gd name="connsiteY2" fmla="*/ 2406327 h 6858000"/>
                <a:gd name="connsiteX3" fmla="*/ 483972 w 5192486"/>
                <a:gd name="connsiteY3" fmla="*/ 6857998 h 6858000"/>
                <a:gd name="connsiteX4" fmla="*/ 483972 w 5192486"/>
                <a:gd name="connsiteY4" fmla="*/ 6858000 h 6858000"/>
                <a:gd name="connsiteX5" fmla="*/ 0 w 5192486"/>
                <a:gd name="connsiteY5" fmla="*/ 6858000 h 6858000"/>
                <a:gd name="connsiteX6" fmla="*/ 0 w 5192486"/>
                <a:gd name="connsiteY6" fmla="*/ 6433039 h 6858000"/>
                <a:gd name="connsiteX7" fmla="*/ 4259036 w 5192486"/>
                <a:gd name="connsiteY7" fmla="*/ 2406327 h 6858000"/>
                <a:gd name="connsiteX8" fmla="*/ 1713875 w 5192486"/>
                <a:gd name="connsiteY8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92486" h="6858000">
                  <a:moveTo>
                    <a:pt x="1713875" y="0"/>
                  </a:moveTo>
                  <a:lnTo>
                    <a:pt x="2647325" y="0"/>
                  </a:lnTo>
                  <a:lnTo>
                    <a:pt x="5192486" y="2406327"/>
                  </a:lnTo>
                  <a:lnTo>
                    <a:pt x="483972" y="6857998"/>
                  </a:lnTo>
                  <a:lnTo>
                    <a:pt x="483972" y="6858000"/>
                  </a:lnTo>
                  <a:lnTo>
                    <a:pt x="0" y="6858000"/>
                  </a:lnTo>
                  <a:lnTo>
                    <a:pt x="0" y="6433039"/>
                  </a:lnTo>
                  <a:lnTo>
                    <a:pt x="4259036" y="2406327"/>
                  </a:lnTo>
                  <a:lnTo>
                    <a:pt x="1713875" y="0"/>
                  </a:lnTo>
                  <a:close/>
                </a:path>
              </a:pathLst>
            </a:custGeom>
            <a:solidFill>
              <a:srgbClr val="EA3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26">
              <a:extLst>
                <a:ext uri="{FF2B5EF4-FFF2-40B4-BE49-F238E27FC236}">
                  <a16:creationId xmlns:a16="http://schemas.microsoft.com/office/drawing/2014/main" id="{B58377CB-2C71-4C8C-9FEC-0FBF303212AB}"/>
                </a:ext>
              </a:extLst>
            </p:cNvPr>
            <p:cNvSpPr/>
            <p:nvPr/>
          </p:nvSpPr>
          <p:spPr>
            <a:xfrm>
              <a:off x="0" y="0"/>
              <a:ext cx="5898515" cy="6858000"/>
            </a:xfrm>
            <a:custGeom>
              <a:avLst/>
              <a:gdLst>
                <a:gd name="connsiteX0" fmla="*/ 0 w 5192486"/>
                <a:gd name="connsiteY0" fmla="*/ 0 h 6858000"/>
                <a:gd name="connsiteX1" fmla="*/ 2647325 w 5192486"/>
                <a:gd name="connsiteY1" fmla="*/ 0 h 6858000"/>
                <a:gd name="connsiteX2" fmla="*/ 5192486 w 5192486"/>
                <a:gd name="connsiteY2" fmla="*/ 2406327 h 6858000"/>
                <a:gd name="connsiteX3" fmla="*/ 483972 w 5192486"/>
                <a:gd name="connsiteY3" fmla="*/ 6857998 h 6858000"/>
                <a:gd name="connsiteX4" fmla="*/ 483972 w 5192486"/>
                <a:gd name="connsiteY4" fmla="*/ 6858000 h 6858000"/>
                <a:gd name="connsiteX5" fmla="*/ 0 w 5192486"/>
                <a:gd name="connsiteY5" fmla="*/ 6858000 h 6858000"/>
                <a:gd name="connsiteX6" fmla="*/ 0 w 5192486"/>
                <a:gd name="connsiteY6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486" h="6858000">
                  <a:moveTo>
                    <a:pt x="0" y="0"/>
                  </a:moveTo>
                  <a:lnTo>
                    <a:pt x="2647325" y="0"/>
                  </a:lnTo>
                  <a:lnTo>
                    <a:pt x="5192486" y="2406327"/>
                  </a:lnTo>
                  <a:lnTo>
                    <a:pt x="483972" y="6857998"/>
                  </a:lnTo>
                  <a:lnTo>
                    <a:pt x="483972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 cstate="email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 30">
            <a:extLst>
              <a:ext uri="{FF2B5EF4-FFF2-40B4-BE49-F238E27FC236}">
                <a16:creationId xmlns:a16="http://schemas.microsoft.com/office/drawing/2014/main" id="{93B5526E-FFAC-45C5-AA17-41F41E4F4235}"/>
              </a:ext>
            </a:extLst>
          </p:cNvPr>
          <p:cNvSpPr/>
          <p:nvPr/>
        </p:nvSpPr>
        <p:spPr>
          <a:xfrm>
            <a:off x="8288736" y="2348880"/>
            <a:ext cx="3303905" cy="732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3555" indent="-503555" defTabSz="1343660">
              <a:lnSpc>
                <a:spcPct val="200000"/>
              </a:lnSpc>
            </a:pPr>
            <a:r>
              <a:rPr lang="zh-CN" altLang="en-US" b="1" dirty="0">
                <a:solidFill>
                  <a:srgbClr val="3E485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製品概要</a:t>
            </a:r>
          </a:p>
        </p:txBody>
      </p:sp>
      <p:sp>
        <p:nvSpPr>
          <p:cNvPr id="59" name="矩形 41">
            <a:extLst>
              <a:ext uri="{FF2B5EF4-FFF2-40B4-BE49-F238E27FC236}">
                <a16:creationId xmlns:a16="http://schemas.microsoft.com/office/drawing/2014/main" id="{C13D4233-B786-4D3C-8451-FD4EDF66892E}"/>
              </a:ext>
            </a:extLst>
          </p:cNvPr>
          <p:cNvSpPr/>
          <p:nvPr/>
        </p:nvSpPr>
        <p:spPr>
          <a:xfrm>
            <a:off x="8296356" y="2891349"/>
            <a:ext cx="3303905" cy="732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3555" indent="-503555" defTabSz="1343660">
              <a:lnSpc>
                <a:spcPct val="200000"/>
              </a:lnSpc>
            </a:pPr>
            <a:r>
              <a:rPr lang="ja-JP" altLang="zh-CN" b="1" dirty="0">
                <a:solidFill>
                  <a:srgbClr val="3E485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製品機能</a:t>
            </a:r>
            <a:r>
              <a:rPr lang="ja-JP" altLang="en-US" b="1" dirty="0">
                <a:solidFill>
                  <a:srgbClr val="3E485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</a:rPr>
              <a:t>紹介</a:t>
            </a:r>
            <a:endParaRPr lang="ja-JP" altLang="zh-CN" b="1" dirty="0">
              <a:solidFill>
                <a:srgbClr val="3E4856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60" name="Rectangle 3">
            <a:extLst>
              <a:ext uri="{FF2B5EF4-FFF2-40B4-BE49-F238E27FC236}">
                <a16:creationId xmlns:a16="http://schemas.microsoft.com/office/drawing/2014/main" id="{969FD271-3194-4587-BC9B-EFCAA1EA89C9}"/>
              </a:ext>
            </a:extLst>
          </p:cNvPr>
          <p:cNvSpPr txBox="1"/>
          <p:nvPr/>
        </p:nvSpPr>
        <p:spPr>
          <a:xfrm>
            <a:off x="8288101" y="3919821"/>
            <a:ext cx="2236451" cy="899795"/>
          </a:xfrm>
          <a:prstGeom prst="rect">
            <a:avLst/>
          </a:prstGeom>
          <a:noFill/>
          <a:ln w="9525">
            <a:noFill/>
          </a:ln>
        </p:spPr>
        <p:txBody>
          <a:bodyPr lIns="106640" tIns="53320" rIns="106640" bIns="53320"/>
          <a:lstStyle>
            <a:lvl1pPr marL="341630" indent="-34163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1680" indent="-28448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39825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597025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4225" indent="-22733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indent="0" defTabSz="1343660">
              <a:lnSpc>
                <a:spcPct val="200000"/>
              </a:lnSpc>
              <a:buNone/>
            </a:pPr>
            <a:r>
              <a:rPr lang="ja-JP" altLang="en-US" sz="2400" b="1" dirty="0">
                <a:solidFill>
                  <a:srgbClr val="3E485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ea"/>
                <a:sym typeface="+mn-ea"/>
              </a:rPr>
              <a:t>主な</a:t>
            </a:r>
            <a:r>
              <a:rPr lang="ja-JP" altLang="zh-CN" sz="2400" b="1" dirty="0">
                <a:solidFill>
                  <a:srgbClr val="3E485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ea"/>
                <a:sym typeface="+mn-ea"/>
              </a:rPr>
              <a:t>実例</a:t>
            </a:r>
            <a:endParaRPr lang="zh-CN" altLang="en-US" sz="2400" b="1" dirty="0">
              <a:solidFill>
                <a:srgbClr val="3E4856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ea"/>
              <a:sym typeface="+mn-ea"/>
            </a:endParaRPr>
          </a:p>
        </p:txBody>
      </p:sp>
      <p:sp>
        <p:nvSpPr>
          <p:cNvPr id="61" name="矩形 45">
            <a:extLst>
              <a:ext uri="{FF2B5EF4-FFF2-40B4-BE49-F238E27FC236}">
                <a16:creationId xmlns:a16="http://schemas.microsoft.com/office/drawing/2014/main" id="{BD562DDF-02E0-4B8E-B535-7BA592B5C003}"/>
              </a:ext>
            </a:extLst>
          </p:cNvPr>
          <p:cNvSpPr/>
          <p:nvPr/>
        </p:nvSpPr>
        <p:spPr>
          <a:xfrm>
            <a:off x="8309238" y="4520833"/>
            <a:ext cx="3303905" cy="731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3555" indent="-503555" defTabSz="1343660">
              <a:lnSpc>
                <a:spcPct val="200000"/>
              </a:lnSpc>
            </a:pPr>
            <a:r>
              <a:rPr lang="ja-JP" altLang="zh-CN" b="1" dirty="0">
                <a:solidFill>
                  <a:srgbClr val="3E485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n-ea"/>
              </a:rPr>
              <a:t>製品仕様</a:t>
            </a:r>
            <a:endParaRPr lang="zh-CN" altLang="en-US" b="1" dirty="0">
              <a:solidFill>
                <a:srgbClr val="3E4856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n-ea"/>
            </a:endParaRPr>
          </a:p>
        </p:txBody>
      </p:sp>
      <p:sp>
        <p:nvSpPr>
          <p:cNvPr id="62" name="Text Box 3">
            <a:extLst>
              <a:ext uri="{FF2B5EF4-FFF2-40B4-BE49-F238E27FC236}">
                <a16:creationId xmlns:a16="http://schemas.microsoft.com/office/drawing/2014/main" id="{3A3A5D45-959F-4683-AE39-8AE072B9F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988" y="1513034"/>
            <a:ext cx="2885564" cy="49911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l">
              <a:spcBef>
                <a:spcPct val="0"/>
              </a:spcBef>
            </a:pPr>
            <a:r>
              <a:rPr lang="ja-JP" altLang="zh-CN" sz="2800" b="1" dirty="0">
                <a:solidFill>
                  <a:srgbClr val="EA342E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微软雅黑" panose="020B0503020204020204" pitchFamily="34" charset="-122"/>
                <a:sym typeface="Calibri" panose="020F0502020204030204" charset="0"/>
              </a:rPr>
              <a:t>目次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微软雅黑" panose="020B0503020204020204" pitchFamily="34" charset="-122"/>
            </a:endParaRPr>
          </a:p>
        </p:txBody>
      </p:sp>
      <p:grpSp>
        <p:nvGrpSpPr>
          <p:cNvPr id="63" name="组合 93">
            <a:extLst>
              <a:ext uri="{FF2B5EF4-FFF2-40B4-BE49-F238E27FC236}">
                <a16:creationId xmlns:a16="http://schemas.microsoft.com/office/drawing/2014/main" id="{5720CB46-1D9F-40F7-8C62-A42CD325AB15}"/>
              </a:ext>
            </a:extLst>
          </p:cNvPr>
          <p:cNvGrpSpPr/>
          <p:nvPr/>
        </p:nvGrpSpPr>
        <p:grpSpPr>
          <a:xfrm>
            <a:off x="7753350" y="2657475"/>
            <a:ext cx="323850" cy="400050"/>
            <a:chOff x="12210" y="4185"/>
            <a:chExt cx="510" cy="630"/>
          </a:xfrm>
        </p:grpSpPr>
        <p:sp>
          <p:nvSpPr>
            <p:cNvPr id="64" name="矩形 47">
              <a:extLst>
                <a:ext uri="{FF2B5EF4-FFF2-40B4-BE49-F238E27FC236}">
                  <a16:creationId xmlns:a16="http://schemas.microsoft.com/office/drawing/2014/main" id="{6050958A-3AFE-4E88-9FFE-3DE041849CEB}"/>
                </a:ext>
              </a:extLst>
            </p:cNvPr>
            <p:cNvSpPr/>
            <p:nvPr/>
          </p:nvSpPr>
          <p:spPr>
            <a:xfrm>
              <a:off x="12210" y="4220"/>
              <a:ext cx="510" cy="510"/>
            </a:xfrm>
            <a:prstGeom prst="rect">
              <a:avLst/>
            </a:prstGeom>
            <a:solidFill>
              <a:srgbClr val="EA342E"/>
            </a:solidFill>
            <a:ln>
              <a:noFill/>
            </a:ln>
            <a:effectLst>
              <a:outerShdw blurRad="88900" dist="38100" algn="l" rotWithShape="0">
                <a:srgbClr val="FF6767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</a:endParaRPr>
            </a:p>
          </p:txBody>
        </p:sp>
        <p:sp>
          <p:nvSpPr>
            <p:cNvPr id="65" name="文本框 48">
              <a:extLst>
                <a:ext uri="{FF2B5EF4-FFF2-40B4-BE49-F238E27FC236}">
                  <a16:creationId xmlns:a16="http://schemas.microsoft.com/office/drawing/2014/main" id="{02D28B3B-9493-4BF6-B5EE-4393227ACB24}"/>
                </a:ext>
              </a:extLst>
            </p:cNvPr>
            <p:cNvSpPr txBox="1"/>
            <p:nvPr/>
          </p:nvSpPr>
          <p:spPr>
            <a:xfrm>
              <a:off x="12216" y="4185"/>
              <a:ext cx="503" cy="630"/>
            </a:xfrm>
            <a:prstGeom prst="rect">
              <a:avLst/>
            </a:prstGeom>
            <a:noFill/>
            <a:effectLst>
              <a:outerShdw blurRad="50800" dist="38100" sx="128000" sy="128000" algn="l" rotWithShape="0">
                <a:srgbClr val="FF0000">
                  <a:alpha val="100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1</a:t>
              </a:r>
            </a:p>
          </p:txBody>
        </p:sp>
      </p:grpSp>
      <p:grpSp>
        <p:nvGrpSpPr>
          <p:cNvPr id="66" name="组合 92">
            <a:extLst>
              <a:ext uri="{FF2B5EF4-FFF2-40B4-BE49-F238E27FC236}">
                <a16:creationId xmlns:a16="http://schemas.microsoft.com/office/drawing/2014/main" id="{170F1909-0128-48E3-BD1E-662F8CBF7440}"/>
              </a:ext>
            </a:extLst>
          </p:cNvPr>
          <p:cNvGrpSpPr/>
          <p:nvPr/>
        </p:nvGrpSpPr>
        <p:grpSpPr>
          <a:xfrm>
            <a:off x="7753350" y="3200400"/>
            <a:ext cx="326390" cy="400050"/>
            <a:chOff x="12210" y="5040"/>
            <a:chExt cx="514" cy="630"/>
          </a:xfrm>
        </p:grpSpPr>
        <p:sp>
          <p:nvSpPr>
            <p:cNvPr id="67" name="矩形 49">
              <a:extLst>
                <a:ext uri="{FF2B5EF4-FFF2-40B4-BE49-F238E27FC236}">
                  <a16:creationId xmlns:a16="http://schemas.microsoft.com/office/drawing/2014/main" id="{C3DCAC4E-EE8B-4EA7-B2FE-D90A49C28D19}"/>
                </a:ext>
              </a:extLst>
            </p:cNvPr>
            <p:cNvSpPr/>
            <p:nvPr/>
          </p:nvSpPr>
          <p:spPr>
            <a:xfrm>
              <a:off x="12210" y="5075"/>
              <a:ext cx="510" cy="510"/>
            </a:xfrm>
            <a:prstGeom prst="rect">
              <a:avLst/>
            </a:prstGeom>
            <a:solidFill>
              <a:srgbClr val="3E4856"/>
            </a:solidFill>
            <a:ln>
              <a:noFill/>
            </a:ln>
            <a:effectLst>
              <a:outerShdw blurRad="50800" dist="38100" algn="l" rotWithShape="0">
                <a:srgbClr val="A7A7A7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</a:endParaRPr>
            </a:p>
          </p:txBody>
        </p:sp>
        <p:sp>
          <p:nvSpPr>
            <p:cNvPr id="68" name="文本框 50">
              <a:extLst>
                <a:ext uri="{FF2B5EF4-FFF2-40B4-BE49-F238E27FC236}">
                  <a16:creationId xmlns:a16="http://schemas.microsoft.com/office/drawing/2014/main" id="{1B82C605-EE9C-4CA4-A55F-08A2031ABACB}"/>
                </a:ext>
              </a:extLst>
            </p:cNvPr>
            <p:cNvSpPr txBox="1"/>
            <p:nvPr/>
          </p:nvSpPr>
          <p:spPr>
            <a:xfrm>
              <a:off x="12221" y="5040"/>
              <a:ext cx="503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+mn-ea"/>
                </a:rPr>
                <a:t>2</a:t>
              </a:r>
            </a:p>
          </p:txBody>
        </p:sp>
      </p:grpSp>
      <p:sp>
        <p:nvSpPr>
          <p:cNvPr id="69" name="矩形 51">
            <a:extLst>
              <a:ext uri="{FF2B5EF4-FFF2-40B4-BE49-F238E27FC236}">
                <a16:creationId xmlns:a16="http://schemas.microsoft.com/office/drawing/2014/main" id="{385667BB-0F5A-484E-B205-973BC255FA19}"/>
              </a:ext>
            </a:extLst>
          </p:cNvPr>
          <p:cNvSpPr/>
          <p:nvPr/>
        </p:nvSpPr>
        <p:spPr>
          <a:xfrm>
            <a:off x="8296991" y="3432369"/>
            <a:ext cx="3303905" cy="732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3555" indent="-503555" defTabSz="1343660">
              <a:lnSpc>
                <a:spcPct val="200000"/>
              </a:lnSpc>
            </a:pPr>
            <a:r>
              <a:rPr lang="zh-CN" altLang="en-US" b="1" dirty="0">
                <a:solidFill>
                  <a:srgbClr val="3E485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製品</a:t>
            </a:r>
            <a:r>
              <a:rPr lang="ja-JP" altLang="zh-CN" b="1" dirty="0">
                <a:solidFill>
                  <a:srgbClr val="3E4856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游ゴシック" panose="020B0400000000000000" pitchFamily="50" charset="-128"/>
                <a:ea typeface="游ゴシック" panose="020B0400000000000000" pitchFamily="50" charset="-128"/>
                <a:sym typeface="+mn-ea"/>
              </a:rPr>
              <a:t>特徴</a:t>
            </a:r>
            <a:endParaRPr lang="zh-CN" altLang="en-US" b="1" dirty="0">
              <a:solidFill>
                <a:srgbClr val="3E4856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游ゴシック" panose="020B0400000000000000" pitchFamily="50" charset="-128"/>
              <a:ea typeface="游ゴシック" panose="020B0400000000000000" pitchFamily="50" charset="-128"/>
              <a:sym typeface="+mn-ea"/>
            </a:endParaRPr>
          </a:p>
        </p:txBody>
      </p:sp>
      <p:cxnSp>
        <p:nvCxnSpPr>
          <p:cNvPr id="70" name="直接连接符 62">
            <a:extLst>
              <a:ext uri="{FF2B5EF4-FFF2-40B4-BE49-F238E27FC236}">
                <a16:creationId xmlns:a16="http://schemas.microsoft.com/office/drawing/2014/main" id="{9884AF5F-96AC-4B63-BFD1-B9CA0967EEC4}"/>
              </a:ext>
            </a:extLst>
          </p:cNvPr>
          <p:cNvCxnSpPr/>
          <p:nvPr/>
        </p:nvCxnSpPr>
        <p:spPr>
          <a:xfrm>
            <a:off x="7766685" y="2138680"/>
            <a:ext cx="1962150" cy="0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组合 94">
            <a:extLst>
              <a:ext uri="{FF2B5EF4-FFF2-40B4-BE49-F238E27FC236}">
                <a16:creationId xmlns:a16="http://schemas.microsoft.com/office/drawing/2014/main" id="{2CC3EA84-A4A8-478D-8CA0-80B566BB7056}"/>
              </a:ext>
            </a:extLst>
          </p:cNvPr>
          <p:cNvGrpSpPr/>
          <p:nvPr/>
        </p:nvGrpSpPr>
        <p:grpSpPr>
          <a:xfrm>
            <a:off x="7753350" y="3756025"/>
            <a:ext cx="323850" cy="400050"/>
            <a:chOff x="12210" y="4185"/>
            <a:chExt cx="510" cy="630"/>
          </a:xfrm>
        </p:grpSpPr>
        <p:sp>
          <p:nvSpPr>
            <p:cNvPr id="72" name="矩形 95">
              <a:extLst>
                <a:ext uri="{FF2B5EF4-FFF2-40B4-BE49-F238E27FC236}">
                  <a16:creationId xmlns:a16="http://schemas.microsoft.com/office/drawing/2014/main" id="{B8F5F4F8-6867-4E30-9EC8-5B12AF5952A6}"/>
                </a:ext>
              </a:extLst>
            </p:cNvPr>
            <p:cNvSpPr/>
            <p:nvPr/>
          </p:nvSpPr>
          <p:spPr>
            <a:xfrm>
              <a:off x="12210" y="4220"/>
              <a:ext cx="510" cy="510"/>
            </a:xfrm>
            <a:prstGeom prst="rect">
              <a:avLst/>
            </a:prstGeom>
            <a:solidFill>
              <a:srgbClr val="EA342E"/>
            </a:solidFill>
            <a:ln>
              <a:noFill/>
            </a:ln>
            <a:effectLst>
              <a:outerShdw blurRad="88900" dist="38100" algn="l" rotWithShape="0">
                <a:srgbClr val="FF6767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</a:endParaRPr>
            </a:p>
          </p:txBody>
        </p:sp>
        <p:sp>
          <p:nvSpPr>
            <p:cNvPr id="73" name="文本框 96">
              <a:extLst>
                <a:ext uri="{FF2B5EF4-FFF2-40B4-BE49-F238E27FC236}">
                  <a16:creationId xmlns:a16="http://schemas.microsoft.com/office/drawing/2014/main" id="{1B29BED1-D5DB-4E2C-8F57-70FECF8F56FA}"/>
                </a:ext>
              </a:extLst>
            </p:cNvPr>
            <p:cNvSpPr txBox="1"/>
            <p:nvPr/>
          </p:nvSpPr>
          <p:spPr>
            <a:xfrm>
              <a:off x="12216" y="4185"/>
              <a:ext cx="503" cy="630"/>
            </a:xfrm>
            <a:prstGeom prst="rect">
              <a:avLst/>
            </a:prstGeom>
            <a:noFill/>
            <a:effectLst>
              <a:outerShdw blurRad="50800" dist="38100" sx="128000" sy="128000" algn="l" rotWithShape="0">
                <a:srgbClr val="FF0000">
                  <a:alpha val="100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+mn-ea"/>
                </a:rPr>
                <a:t>3</a:t>
              </a:r>
            </a:p>
          </p:txBody>
        </p:sp>
      </p:grpSp>
      <p:grpSp>
        <p:nvGrpSpPr>
          <p:cNvPr id="74" name="组合 97">
            <a:extLst>
              <a:ext uri="{FF2B5EF4-FFF2-40B4-BE49-F238E27FC236}">
                <a16:creationId xmlns:a16="http://schemas.microsoft.com/office/drawing/2014/main" id="{543507E2-6D1B-4F33-9C3E-9E35F8566D91}"/>
              </a:ext>
            </a:extLst>
          </p:cNvPr>
          <p:cNvGrpSpPr/>
          <p:nvPr/>
        </p:nvGrpSpPr>
        <p:grpSpPr>
          <a:xfrm>
            <a:off x="7753350" y="4235450"/>
            <a:ext cx="326390" cy="400050"/>
            <a:chOff x="12210" y="5040"/>
            <a:chExt cx="514" cy="630"/>
          </a:xfrm>
        </p:grpSpPr>
        <p:sp>
          <p:nvSpPr>
            <p:cNvPr id="75" name="矩形 98">
              <a:extLst>
                <a:ext uri="{FF2B5EF4-FFF2-40B4-BE49-F238E27FC236}">
                  <a16:creationId xmlns:a16="http://schemas.microsoft.com/office/drawing/2014/main" id="{B30985EE-8546-4F1E-A0A8-9DB4AE8CCC26}"/>
                </a:ext>
              </a:extLst>
            </p:cNvPr>
            <p:cNvSpPr/>
            <p:nvPr/>
          </p:nvSpPr>
          <p:spPr>
            <a:xfrm>
              <a:off x="12210" y="5075"/>
              <a:ext cx="510" cy="510"/>
            </a:xfrm>
            <a:prstGeom prst="rect">
              <a:avLst/>
            </a:prstGeom>
            <a:solidFill>
              <a:srgbClr val="3E4856"/>
            </a:solidFill>
            <a:ln>
              <a:noFill/>
            </a:ln>
            <a:effectLst>
              <a:outerShdw blurRad="50800" dist="38100" algn="l" rotWithShape="0">
                <a:srgbClr val="A7A7A7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</a:endParaRPr>
            </a:p>
          </p:txBody>
        </p:sp>
        <p:sp>
          <p:nvSpPr>
            <p:cNvPr id="76" name="文本框 99">
              <a:extLst>
                <a:ext uri="{FF2B5EF4-FFF2-40B4-BE49-F238E27FC236}">
                  <a16:creationId xmlns:a16="http://schemas.microsoft.com/office/drawing/2014/main" id="{B491430F-9D5A-4BEB-AF5F-CCD00320D551}"/>
                </a:ext>
              </a:extLst>
            </p:cNvPr>
            <p:cNvSpPr txBox="1"/>
            <p:nvPr/>
          </p:nvSpPr>
          <p:spPr>
            <a:xfrm>
              <a:off x="12221" y="5040"/>
              <a:ext cx="503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+mn-ea"/>
                </a:rPr>
                <a:t>4</a:t>
              </a:r>
            </a:p>
          </p:txBody>
        </p:sp>
      </p:grpSp>
      <p:grpSp>
        <p:nvGrpSpPr>
          <p:cNvPr id="77" name="组合 100">
            <a:extLst>
              <a:ext uri="{FF2B5EF4-FFF2-40B4-BE49-F238E27FC236}">
                <a16:creationId xmlns:a16="http://schemas.microsoft.com/office/drawing/2014/main" id="{90F79202-9540-472E-8D7E-2059AAA4EC67}"/>
              </a:ext>
            </a:extLst>
          </p:cNvPr>
          <p:cNvGrpSpPr/>
          <p:nvPr/>
        </p:nvGrpSpPr>
        <p:grpSpPr>
          <a:xfrm>
            <a:off x="7753350" y="4822825"/>
            <a:ext cx="323850" cy="400050"/>
            <a:chOff x="12210" y="4185"/>
            <a:chExt cx="510" cy="630"/>
          </a:xfrm>
        </p:grpSpPr>
        <p:sp>
          <p:nvSpPr>
            <p:cNvPr id="78" name="矩形 101">
              <a:extLst>
                <a:ext uri="{FF2B5EF4-FFF2-40B4-BE49-F238E27FC236}">
                  <a16:creationId xmlns:a16="http://schemas.microsoft.com/office/drawing/2014/main" id="{2AD1F899-9B49-4F6F-82D1-DD30A2D30E2C}"/>
                </a:ext>
              </a:extLst>
            </p:cNvPr>
            <p:cNvSpPr/>
            <p:nvPr/>
          </p:nvSpPr>
          <p:spPr>
            <a:xfrm>
              <a:off x="12210" y="4220"/>
              <a:ext cx="510" cy="510"/>
            </a:xfrm>
            <a:prstGeom prst="rect">
              <a:avLst/>
            </a:prstGeom>
            <a:solidFill>
              <a:srgbClr val="EA342E"/>
            </a:solidFill>
            <a:ln>
              <a:noFill/>
            </a:ln>
            <a:effectLst>
              <a:outerShdw blurRad="88900" dist="38100" algn="l" rotWithShape="0">
                <a:srgbClr val="FF6767">
                  <a:alpha val="4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atin typeface="+mn-ea"/>
              </a:endParaRPr>
            </a:p>
          </p:txBody>
        </p:sp>
        <p:sp>
          <p:nvSpPr>
            <p:cNvPr id="79" name="文本框 102">
              <a:extLst>
                <a:ext uri="{FF2B5EF4-FFF2-40B4-BE49-F238E27FC236}">
                  <a16:creationId xmlns:a16="http://schemas.microsoft.com/office/drawing/2014/main" id="{1B539B1E-14E2-4DEA-82C2-1B123922E9F0}"/>
                </a:ext>
              </a:extLst>
            </p:cNvPr>
            <p:cNvSpPr txBox="1"/>
            <p:nvPr/>
          </p:nvSpPr>
          <p:spPr>
            <a:xfrm>
              <a:off x="12216" y="4185"/>
              <a:ext cx="503" cy="630"/>
            </a:xfrm>
            <a:prstGeom prst="rect">
              <a:avLst/>
            </a:prstGeom>
            <a:noFill/>
            <a:effectLst>
              <a:outerShdw blurRad="50800" dist="38100" sx="128000" sy="128000" algn="l" rotWithShape="0">
                <a:srgbClr val="FF0000">
                  <a:alpha val="100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3155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>
            <a:extLst>
              <a:ext uri="{FF2B5EF4-FFF2-40B4-BE49-F238E27FC236}">
                <a16:creationId xmlns:a16="http://schemas.microsoft.com/office/drawing/2014/main" id="{9D463D4B-2047-4BC1-BEDB-A66954E8B71F}"/>
              </a:ext>
            </a:extLst>
          </p:cNvPr>
          <p:cNvSpPr/>
          <p:nvPr/>
        </p:nvSpPr>
        <p:spPr>
          <a:xfrm>
            <a:off x="2003425" y="-859155"/>
            <a:ext cx="8185785" cy="8794115"/>
          </a:xfrm>
          <a:prstGeom prst="rect">
            <a:avLst/>
          </a:prstGeom>
          <a:blipFill rotWithShape="1">
            <a:blip r:embed="rId6">
              <a:alphaModFix amt="1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29">
            <a:extLst>
              <a:ext uri="{FF2B5EF4-FFF2-40B4-BE49-F238E27FC236}">
                <a16:creationId xmlns:a16="http://schemas.microsoft.com/office/drawing/2014/main" id="{EB321091-CED2-471F-82F2-45EAF76838C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82920" y="2264410"/>
            <a:ext cx="1026160" cy="1026160"/>
            <a:chOff x="2870" y="3715"/>
            <a:chExt cx="1616" cy="1616"/>
          </a:xfrm>
          <a:effectLst>
            <a:outerShdw blurRad="50800" dist="38100" dir="5400000" algn="t" rotWithShape="0">
              <a:srgbClr val="FF0000">
                <a:alpha val="40000"/>
              </a:srgbClr>
            </a:outerShdw>
          </a:effectLst>
        </p:grpSpPr>
        <p:sp>
          <p:nvSpPr>
            <p:cNvPr id="5" name="矩形 30">
              <a:extLst>
                <a:ext uri="{FF2B5EF4-FFF2-40B4-BE49-F238E27FC236}">
                  <a16:creationId xmlns:a16="http://schemas.microsoft.com/office/drawing/2014/main" id="{2D9F3F6E-7FBA-4BF2-B147-87EEBC6612A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70" y="3715"/>
              <a:ext cx="1616" cy="16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文本框 31">
              <a:extLst>
                <a:ext uri="{FF2B5EF4-FFF2-40B4-BE49-F238E27FC236}">
                  <a16:creationId xmlns:a16="http://schemas.microsoft.com/office/drawing/2014/main" id="{9DB75929-95FB-41DC-91AC-61E8EF8C1247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870" y="3715"/>
              <a:ext cx="1616" cy="161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 anchor="ctr" anchorCtr="0">
              <a:normAutofit/>
            </a:bodyPr>
            <a:lstStyle/>
            <a:p>
              <a:pPr algn="ctr"/>
              <a:r>
                <a:rPr lang="en-US" altLang="zh-CN" sz="4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B374A915-F8CF-4BAD-933E-849F3F6BBDD8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458460" y="3571875"/>
            <a:ext cx="2005330" cy="506730"/>
          </a:xfrm>
          <a:prstGeom prst="rect">
            <a:avLst/>
          </a:prstGeom>
          <a:noFill/>
          <a:ln w="9525">
            <a:noFill/>
          </a:ln>
        </p:spPr>
        <p:txBody>
          <a:bodyPr lIns="68553" tIns="34277" rIns="68553" bIns="34277" anchor="b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665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218565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65">
                <a:solidFill>
                  <a:schemeClr val="tx1"/>
                </a:solidFill>
                <a:latin typeface="+mn-lt"/>
                <a:ea typeface="+mn-ea"/>
              </a:defRPr>
            </a:lvl3pPr>
            <a:lvl4pPr marL="1828165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4pPr>
            <a:lvl5pPr marL="2436495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5pPr>
            <a:lvl6pPr marL="3046095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6pPr>
            <a:lvl7pPr marL="3655695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7pPr>
            <a:lvl8pPr marL="426466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ja-JP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製品概要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162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3536FD82-DFE9-4B99-A985-B5A8AA97C0E9}"/>
              </a:ext>
            </a:extLst>
          </p:cNvPr>
          <p:cNvSpPr txBox="1"/>
          <p:nvPr/>
        </p:nvSpPr>
        <p:spPr>
          <a:xfrm>
            <a:off x="3552659" y="2320872"/>
            <a:ext cx="3072360" cy="696531"/>
          </a:xfrm>
          <a:prstGeom prst="rect">
            <a:avLst/>
          </a:prstGeom>
          <a:noFill/>
          <a:ln w="9525">
            <a:noFill/>
          </a:ln>
        </p:spPr>
        <p:txBody>
          <a:bodyPr lIns="68533" tIns="34267" rIns="68533" bIns="34267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65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609600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2185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8281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4377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ja-JP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　</a:t>
            </a:r>
            <a:r>
              <a:rPr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GISマップ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AE233A7-3652-49C6-A712-7349372133F1}"/>
              </a:ext>
            </a:extLst>
          </p:cNvPr>
          <p:cNvSpPr txBox="1"/>
          <p:nvPr/>
        </p:nvSpPr>
        <p:spPr>
          <a:xfrm>
            <a:off x="8019415" y="2320925"/>
            <a:ext cx="2327275" cy="696595"/>
          </a:xfrm>
          <a:prstGeom prst="rect">
            <a:avLst/>
          </a:prstGeom>
          <a:noFill/>
          <a:ln w="9525">
            <a:noFill/>
          </a:ln>
        </p:spPr>
        <p:txBody>
          <a:bodyPr lIns="68533" tIns="34267" rIns="68533" bIns="34267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65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609600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2185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8281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4377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 </a:t>
            </a:r>
            <a:r>
              <a:rPr lang="zh-CN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ビデオ（プラグインなし）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F08B3068-F4D5-4A88-90B1-6AEB994E01AE}"/>
              </a:ext>
            </a:extLst>
          </p:cNvPr>
          <p:cNvSpPr txBox="1"/>
          <p:nvPr/>
        </p:nvSpPr>
        <p:spPr>
          <a:xfrm>
            <a:off x="1410164" y="2320827"/>
            <a:ext cx="3072360" cy="696532"/>
          </a:xfrm>
          <a:prstGeom prst="rect">
            <a:avLst/>
          </a:prstGeom>
          <a:noFill/>
          <a:ln w="9525">
            <a:noFill/>
          </a:ln>
        </p:spPr>
        <p:txBody>
          <a:bodyPr lIns="68533" tIns="34267" rIns="68533" bIns="34267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65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609600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2185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8281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4377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2D</a:t>
            </a:r>
            <a:r>
              <a:rPr lang="ja-JP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設備図</a:t>
            </a:r>
            <a:endParaRPr sz="1400" b="1" kern="0" dirty="0">
              <a:solidFill>
                <a:schemeClr val="tx1">
                  <a:lumMod val="50000"/>
                  <a:lumOff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微软雅黑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4D887BC-AC45-4799-A1F9-3A7F1E3F2180}"/>
              </a:ext>
            </a:extLst>
          </p:cNvPr>
          <p:cNvSpPr txBox="1"/>
          <p:nvPr/>
        </p:nvSpPr>
        <p:spPr>
          <a:xfrm>
            <a:off x="2931795" y="4327525"/>
            <a:ext cx="2485390" cy="696595"/>
          </a:xfrm>
          <a:prstGeom prst="rect">
            <a:avLst/>
          </a:prstGeom>
          <a:noFill/>
          <a:ln w="9525">
            <a:noFill/>
          </a:ln>
        </p:spPr>
        <p:txBody>
          <a:bodyPr lIns="68533" tIns="34267" rIns="68533" bIns="34267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65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609600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2185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8281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4377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3</a:t>
            </a:r>
            <a:r>
              <a:rPr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  <a:sym typeface="+mn-ea"/>
              </a:rPr>
              <a:t>D</a:t>
            </a:r>
            <a:r>
              <a:rPr lang="ja-JP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  <a:sym typeface="+mn-ea"/>
              </a:rPr>
              <a:t>設備図</a:t>
            </a:r>
            <a:endParaRPr lang="zh-CN" altLang="en-US" sz="1400" b="1" kern="0" dirty="0">
              <a:solidFill>
                <a:schemeClr val="tx1">
                  <a:lumMod val="50000"/>
                  <a:lumOff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微软雅黑" panose="020B0503020204020204" pitchFamily="34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6121194-CB51-4DAE-AE8F-076C5A6A9E98}"/>
              </a:ext>
            </a:extLst>
          </p:cNvPr>
          <p:cNvSpPr txBox="1"/>
          <p:nvPr/>
        </p:nvSpPr>
        <p:spPr>
          <a:xfrm>
            <a:off x="9451010" y="4327525"/>
            <a:ext cx="1697685" cy="696595"/>
          </a:xfrm>
          <a:prstGeom prst="rect">
            <a:avLst/>
          </a:prstGeom>
          <a:noFill/>
          <a:ln w="9525">
            <a:noFill/>
          </a:ln>
        </p:spPr>
        <p:txBody>
          <a:bodyPr lIns="68533" tIns="34267" rIns="68533" bIns="34267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65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609600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2185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8281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4377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ja-JP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スマート</a:t>
            </a:r>
            <a:r>
              <a:rPr lang="en-US" altLang="zh-CN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APP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7FE9D70-BA7E-4D9E-A85A-C54107C5B516}"/>
              </a:ext>
            </a:extLst>
          </p:cNvPr>
          <p:cNvSpPr txBox="1"/>
          <p:nvPr/>
        </p:nvSpPr>
        <p:spPr>
          <a:xfrm>
            <a:off x="5479825" y="2321147"/>
            <a:ext cx="3072360" cy="696531"/>
          </a:xfrm>
          <a:prstGeom prst="rect">
            <a:avLst/>
          </a:prstGeom>
          <a:noFill/>
          <a:ln w="9525">
            <a:noFill/>
          </a:ln>
        </p:spPr>
        <p:txBody>
          <a:bodyPr lIns="68533" tIns="34267" rIns="68533" bIns="34267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65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609600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2185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8281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4377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 </a:t>
            </a:r>
            <a:r>
              <a:rPr lang="zh-CN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チャート</a:t>
            </a:r>
            <a:r>
              <a:rPr lang="ja-JP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部品</a:t>
            </a:r>
            <a:endParaRPr lang="zh-CN" altLang="en-US" sz="1400" b="1" kern="0" dirty="0">
              <a:solidFill>
                <a:schemeClr val="tx1">
                  <a:lumMod val="50000"/>
                  <a:lumOff val="50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  <a:cs typeface="微软雅黑" panose="020B0503020204020204" pitchFamily="34" charset="-122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22869AF-E648-4E94-A577-84D7B83CFB0A}"/>
              </a:ext>
            </a:extLst>
          </p:cNvPr>
          <p:cNvSpPr txBox="1"/>
          <p:nvPr/>
        </p:nvSpPr>
        <p:spPr>
          <a:xfrm>
            <a:off x="6852285" y="4327525"/>
            <a:ext cx="2484120" cy="696595"/>
          </a:xfrm>
          <a:prstGeom prst="rect">
            <a:avLst/>
          </a:prstGeom>
          <a:noFill/>
          <a:ln w="9525">
            <a:noFill/>
          </a:ln>
        </p:spPr>
        <p:txBody>
          <a:bodyPr lIns="68533" tIns="34267" rIns="68533" bIns="34267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65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609600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2185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8281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4377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ユーザーと権限の管理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D5E831A5-C298-4AEA-B6D7-0EB3B335482A}"/>
              </a:ext>
            </a:extLst>
          </p:cNvPr>
          <p:cNvSpPr txBox="1"/>
          <p:nvPr/>
        </p:nvSpPr>
        <p:spPr>
          <a:xfrm>
            <a:off x="5028719" y="4327406"/>
            <a:ext cx="2079362" cy="696531"/>
          </a:xfrm>
          <a:prstGeom prst="rect">
            <a:avLst/>
          </a:prstGeom>
          <a:noFill/>
          <a:ln w="9525">
            <a:noFill/>
          </a:ln>
        </p:spPr>
        <p:txBody>
          <a:bodyPr lIns="68533" tIns="34267" rIns="68533" bIns="34267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65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609600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2185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8281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4377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  </a:t>
            </a:r>
            <a:r>
              <a:rPr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UIコンポーネント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4D1B31A1-3C0E-4EFF-94B4-7D391ECAD916}"/>
              </a:ext>
            </a:extLst>
          </p:cNvPr>
          <p:cNvSpPr txBox="1"/>
          <p:nvPr/>
        </p:nvSpPr>
        <p:spPr>
          <a:xfrm>
            <a:off x="867410" y="4327525"/>
            <a:ext cx="2216785" cy="696595"/>
          </a:xfrm>
          <a:prstGeom prst="rect">
            <a:avLst/>
          </a:prstGeom>
          <a:noFill/>
          <a:ln w="9525">
            <a:noFill/>
          </a:ln>
        </p:spPr>
        <p:txBody>
          <a:bodyPr lIns="68533" tIns="34267" rIns="68533" bIns="34267" anchor="ctr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65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609600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12185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8281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2437765" algn="ctr" rtl="0" eaLnBrk="1" fontAlgn="base" hangingPunct="1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データソースのサポート</a:t>
            </a:r>
          </a:p>
        </p:txBody>
      </p:sp>
      <p:sp>
        <p:nvSpPr>
          <p:cNvPr id="17" name="文本框 14">
            <a:extLst>
              <a:ext uri="{FF2B5EF4-FFF2-40B4-BE49-F238E27FC236}">
                <a16:creationId xmlns:a16="http://schemas.microsoft.com/office/drawing/2014/main" id="{A664A70E-3C7B-4F14-997E-44C9C6111766}"/>
              </a:ext>
            </a:extLst>
          </p:cNvPr>
          <p:cNvSpPr txBox="1"/>
          <p:nvPr/>
        </p:nvSpPr>
        <p:spPr>
          <a:xfrm>
            <a:off x="0" y="0"/>
            <a:ext cx="231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PcVue</a:t>
            </a:r>
            <a:r>
              <a:rPr lang="en-US" altLang="zh-CN" sz="20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Portal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algn="ctr"/>
            <a:r>
              <a:rPr lang="ja-JP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製品機能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8" name="直接连接符 16">
            <a:extLst>
              <a:ext uri="{FF2B5EF4-FFF2-40B4-BE49-F238E27FC236}">
                <a16:creationId xmlns:a16="http://schemas.microsoft.com/office/drawing/2014/main" id="{D262D9F6-10AB-477E-8260-895F14550704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 flipV="1">
            <a:off x="2157095" y="3306445"/>
            <a:ext cx="660400" cy="591185"/>
          </a:xfrm>
          <a:prstGeom prst="line">
            <a:avLst/>
          </a:prstGeom>
          <a:noFill/>
          <a:ln w="6350" cap="flat" cmpd="sng" algn="ctr">
            <a:solidFill>
              <a:srgbClr val="FA855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cxnSp>
        <p:nvCxnSpPr>
          <p:cNvPr id="19" name="直接连接符 21">
            <a:extLst>
              <a:ext uri="{FF2B5EF4-FFF2-40B4-BE49-F238E27FC236}">
                <a16:creationId xmlns:a16="http://schemas.microsoft.com/office/drawing/2014/main" id="{2DFDA839-C94D-4894-B0BA-7EDB3637F331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124835" y="3306445"/>
            <a:ext cx="647700" cy="583565"/>
          </a:xfrm>
          <a:prstGeom prst="line">
            <a:avLst/>
          </a:prstGeom>
          <a:noFill/>
          <a:ln w="6350" cap="flat" cmpd="sng" algn="ctr">
            <a:solidFill>
              <a:srgbClr val="FA855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cxnSp>
        <p:nvCxnSpPr>
          <p:cNvPr id="20" name="直接连接符 22">
            <a:extLst>
              <a:ext uri="{FF2B5EF4-FFF2-40B4-BE49-F238E27FC236}">
                <a16:creationId xmlns:a16="http://schemas.microsoft.com/office/drawing/2014/main" id="{F5B98B4C-1AE8-4BAF-90D3-687DF947412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 flipV="1">
            <a:off x="4243705" y="3284855"/>
            <a:ext cx="697865" cy="605155"/>
          </a:xfrm>
          <a:prstGeom prst="line">
            <a:avLst/>
          </a:prstGeom>
          <a:noFill/>
          <a:ln w="6350" cap="flat" cmpd="sng" algn="ctr">
            <a:solidFill>
              <a:srgbClr val="FA855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grpSp>
        <p:nvGrpSpPr>
          <p:cNvPr id="21" name="组合 23">
            <a:extLst>
              <a:ext uri="{FF2B5EF4-FFF2-40B4-BE49-F238E27FC236}">
                <a16:creationId xmlns:a16="http://schemas.microsoft.com/office/drawing/2014/main" id="{7F1FE47B-E040-4282-A52D-0CC49BA8A0E7}"/>
              </a:ext>
            </a:extLst>
          </p:cNvPr>
          <p:cNvGrpSpPr/>
          <p:nvPr/>
        </p:nvGrpSpPr>
        <p:grpSpPr>
          <a:xfrm>
            <a:off x="1772920" y="3831590"/>
            <a:ext cx="450215" cy="450215"/>
            <a:chOff x="583363" y="3885128"/>
            <a:chExt cx="967854" cy="967854"/>
          </a:xfrm>
        </p:grpSpPr>
        <p:sp>
          <p:nvSpPr>
            <p:cNvPr id="22" name="椭圆 24">
              <a:extLst>
                <a:ext uri="{FF2B5EF4-FFF2-40B4-BE49-F238E27FC236}">
                  <a16:creationId xmlns:a16="http://schemas.microsoft.com/office/drawing/2014/main" id="{64D4379D-E505-4F81-B7EF-F2AF410DF410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83363" y="3885128"/>
              <a:ext cx="967854" cy="967854"/>
            </a:xfrm>
            <a:prstGeom prst="ellipse">
              <a:avLst/>
            </a:prstGeom>
            <a:solidFill>
              <a:srgbClr val="FA8550">
                <a:lumMod val="20000"/>
                <a:lumOff val="80000"/>
              </a:srgbClr>
            </a:solidFill>
            <a:ln w="12700" cap="flat" cmpd="sng" algn="ctr">
              <a:solidFill>
                <a:srgbClr val="FA8550"/>
              </a:solidFill>
              <a:prstDash val="solid"/>
              <a:miter lim="800000"/>
            </a:ln>
            <a:effectLst/>
          </p:spPr>
          <p:txBody>
            <a:bodyPr rtlCol="0" anchor="ctr">
              <a:normAutofit fontScale="75000" lnSpcReduction="20000"/>
            </a:bodyPr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  <p:sp>
          <p:nvSpPr>
            <p:cNvPr id="23" name="椭圆 25">
              <a:extLst>
                <a:ext uri="{FF2B5EF4-FFF2-40B4-BE49-F238E27FC236}">
                  <a16:creationId xmlns:a16="http://schemas.microsoft.com/office/drawing/2014/main" id="{22D3D1F6-D616-4884-825C-8CE5E59C7124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805163" y="4106928"/>
              <a:ext cx="524254" cy="52425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9">
            <a:extLst>
              <a:ext uri="{FF2B5EF4-FFF2-40B4-BE49-F238E27FC236}">
                <a16:creationId xmlns:a16="http://schemas.microsoft.com/office/drawing/2014/main" id="{C7C291CE-06B6-4B09-BF18-29F55D740F93}"/>
              </a:ext>
            </a:extLst>
          </p:cNvPr>
          <p:cNvGrpSpPr/>
          <p:nvPr/>
        </p:nvGrpSpPr>
        <p:grpSpPr>
          <a:xfrm>
            <a:off x="2762250" y="2983230"/>
            <a:ext cx="378460" cy="378460"/>
            <a:chOff x="2435478" y="2604987"/>
            <a:chExt cx="613012" cy="613012"/>
          </a:xfrm>
        </p:grpSpPr>
        <p:sp>
          <p:nvSpPr>
            <p:cNvPr id="25" name="椭圆 31">
              <a:extLst>
                <a:ext uri="{FF2B5EF4-FFF2-40B4-BE49-F238E27FC236}">
                  <a16:creationId xmlns:a16="http://schemas.microsoft.com/office/drawing/2014/main" id="{CD810AAD-6590-4369-BC2C-B91F1CED2CE4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2435478" y="2604987"/>
              <a:ext cx="613012" cy="613012"/>
            </a:xfrm>
            <a:prstGeom prst="ellipse">
              <a:avLst/>
            </a:prstGeom>
            <a:solidFill>
              <a:srgbClr val="FA8550">
                <a:lumMod val="20000"/>
                <a:lumOff val="80000"/>
              </a:srgbClr>
            </a:solidFill>
            <a:ln w="12700" cap="flat" cmpd="sng" algn="ctr">
              <a:solidFill>
                <a:srgbClr val="FA8550"/>
              </a:solidFill>
              <a:prstDash val="solid"/>
              <a:miter lim="800000"/>
            </a:ln>
            <a:effectLst/>
          </p:spPr>
          <p:txBody>
            <a:bodyPr rtlCol="0" anchor="ctr">
              <a:normAutofit fontScale="60000" lnSpcReduction="20000"/>
            </a:bodyPr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  <p:sp>
          <p:nvSpPr>
            <p:cNvPr id="26" name="椭圆 37">
              <a:extLst>
                <a:ext uri="{FF2B5EF4-FFF2-40B4-BE49-F238E27FC236}">
                  <a16:creationId xmlns:a16="http://schemas.microsoft.com/office/drawing/2014/main" id="{C94FF740-7164-4356-A355-EE6B5D01BD3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2575960" y="2745469"/>
              <a:ext cx="332048" cy="332048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组合 43">
            <a:extLst>
              <a:ext uri="{FF2B5EF4-FFF2-40B4-BE49-F238E27FC236}">
                <a16:creationId xmlns:a16="http://schemas.microsoft.com/office/drawing/2014/main" id="{84636B26-50DF-4F51-9B5B-74810565F498}"/>
              </a:ext>
            </a:extLst>
          </p:cNvPr>
          <p:cNvGrpSpPr/>
          <p:nvPr/>
        </p:nvGrpSpPr>
        <p:grpSpPr>
          <a:xfrm>
            <a:off x="3772535" y="3654425"/>
            <a:ext cx="471170" cy="471170"/>
            <a:chOff x="3975968" y="3627538"/>
            <a:chExt cx="958779" cy="958779"/>
          </a:xfrm>
        </p:grpSpPr>
        <p:sp>
          <p:nvSpPr>
            <p:cNvPr id="28" name="椭圆 44">
              <a:extLst>
                <a:ext uri="{FF2B5EF4-FFF2-40B4-BE49-F238E27FC236}">
                  <a16:creationId xmlns:a16="http://schemas.microsoft.com/office/drawing/2014/main" id="{9E8C2DDB-1BFC-46EB-958D-B701941B1114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975968" y="3627538"/>
              <a:ext cx="958779" cy="958779"/>
            </a:xfrm>
            <a:prstGeom prst="ellipse">
              <a:avLst/>
            </a:prstGeom>
            <a:solidFill>
              <a:srgbClr val="FA8550">
                <a:lumMod val="20000"/>
                <a:lumOff val="80000"/>
              </a:srgbClr>
            </a:solidFill>
            <a:ln w="12700" cap="flat" cmpd="sng" algn="ctr">
              <a:solidFill>
                <a:srgbClr val="FA8550"/>
              </a:solidFill>
              <a:prstDash val="solid"/>
              <a:miter lim="800000"/>
            </a:ln>
            <a:effectLst/>
          </p:spPr>
          <p:txBody>
            <a:bodyPr rtlCol="0" anchor="ctr">
              <a:normAutofit fontScale="75000" lnSpcReduction="20000"/>
            </a:bodyPr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  <p:sp>
          <p:nvSpPr>
            <p:cNvPr id="29" name="椭圆 45">
              <a:extLst>
                <a:ext uri="{FF2B5EF4-FFF2-40B4-BE49-F238E27FC236}">
                  <a16:creationId xmlns:a16="http://schemas.microsoft.com/office/drawing/2014/main" id="{0C3EABB7-3F03-4251-AE0A-FA0101EB65B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195688" y="3847258"/>
              <a:ext cx="519339" cy="51933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7500" lnSpcReduction="20000"/>
            </a:bodyPr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30" name="组合 50">
            <a:extLst>
              <a:ext uri="{FF2B5EF4-FFF2-40B4-BE49-F238E27FC236}">
                <a16:creationId xmlns:a16="http://schemas.microsoft.com/office/drawing/2014/main" id="{9E5BEEBA-3966-443A-81F1-3E756982642F}"/>
              </a:ext>
            </a:extLst>
          </p:cNvPr>
          <p:cNvGrpSpPr/>
          <p:nvPr/>
        </p:nvGrpSpPr>
        <p:grpSpPr>
          <a:xfrm>
            <a:off x="4888865" y="2976880"/>
            <a:ext cx="360680" cy="360680"/>
            <a:chOff x="5423295" y="2161079"/>
            <a:chExt cx="584390" cy="584390"/>
          </a:xfrm>
        </p:grpSpPr>
        <p:sp>
          <p:nvSpPr>
            <p:cNvPr id="31" name="椭圆 51">
              <a:extLst>
                <a:ext uri="{FF2B5EF4-FFF2-40B4-BE49-F238E27FC236}">
                  <a16:creationId xmlns:a16="http://schemas.microsoft.com/office/drawing/2014/main" id="{6FEF0023-1DAA-43BF-B477-C6C50D1FC76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5423295" y="2161079"/>
              <a:ext cx="584390" cy="584390"/>
            </a:xfrm>
            <a:prstGeom prst="ellipse">
              <a:avLst/>
            </a:prstGeom>
            <a:solidFill>
              <a:srgbClr val="FA8550">
                <a:lumMod val="20000"/>
                <a:lumOff val="80000"/>
              </a:srgbClr>
            </a:solidFill>
            <a:ln w="12700" cap="flat" cmpd="sng" algn="ctr">
              <a:solidFill>
                <a:srgbClr val="FA8550"/>
              </a:solidFill>
              <a:prstDash val="solid"/>
              <a:miter lim="800000"/>
            </a:ln>
            <a:effectLst/>
          </p:spPr>
          <p:txBody>
            <a:bodyPr rtlCol="0" anchor="ctr">
              <a:normAutofit fontScale="50000" lnSpcReduction="20000"/>
            </a:bodyPr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  <p:sp>
          <p:nvSpPr>
            <p:cNvPr id="32" name="椭圆 52">
              <a:extLst>
                <a:ext uri="{FF2B5EF4-FFF2-40B4-BE49-F238E27FC236}">
                  <a16:creationId xmlns:a16="http://schemas.microsoft.com/office/drawing/2014/main" id="{EAB9A245-E54E-47FB-A744-B702702DB410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5557218" y="2295002"/>
              <a:ext cx="316545" cy="31654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</p:grpSp>
      <p:cxnSp>
        <p:nvCxnSpPr>
          <p:cNvPr id="33" name="直接连接符 66">
            <a:extLst>
              <a:ext uri="{FF2B5EF4-FFF2-40B4-BE49-F238E27FC236}">
                <a16:creationId xmlns:a16="http://schemas.microsoft.com/office/drawing/2014/main" id="{2A95F315-86D2-48A6-9FCC-37320912FA7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V="1">
            <a:off x="6256020" y="3307080"/>
            <a:ext cx="660400" cy="591185"/>
          </a:xfrm>
          <a:prstGeom prst="line">
            <a:avLst/>
          </a:prstGeom>
          <a:noFill/>
          <a:ln w="6350" cap="flat" cmpd="sng" algn="ctr">
            <a:solidFill>
              <a:srgbClr val="FA855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cxnSp>
        <p:nvCxnSpPr>
          <p:cNvPr id="34" name="直接连接符 70">
            <a:extLst>
              <a:ext uri="{FF2B5EF4-FFF2-40B4-BE49-F238E27FC236}">
                <a16:creationId xmlns:a16="http://schemas.microsoft.com/office/drawing/2014/main" id="{D57D73B7-2581-4264-9014-2C52F99A1EC3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7223760" y="3307080"/>
            <a:ext cx="647700" cy="583565"/>
          </a:xfrm>
          <a:prstGeom prst="line">
            <a:avLst/>
          </a:prstGeom>
          <a:noFill/>
          <a:ln w="6350" cap="flat" cmpd="sng" algn="ctr">
            <a:solidFill>
              <a:srgbClr val="FA855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cxnSp>
        <p:nvCxnSpPr>
          <p:cNvPr id="35" name="直接连接符 74">
            <a:extLst>
              <a:ext uri="{FF2B5EF4-FFF2-40B4-BE49-F238E27FC236}">
                <a16:creationId xmlns:a16="http://schemas.microsoft.com/office/drawing/2014/main" id="{C5BD34ED-21CE-4144-9C8C-173C1D3B4C6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 flipV="1">
            <a:off x="8342630" y="3285490"/>
            <a:ext cx="697865" cy="605155"/>
          </a:xfrm>
          <a:prstGeom prst="line">
            <a:avLst/>
          </a:prstGeom>
          <a:noFill/>
          <a:ln w="6350" cap="flat" cmpd="sng" algn="ctr">
            <a:solidFill>
              <a:srgbClr val="FA855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grpSp>
        <p:nvGrpSpPr>
          <p:cNvPr id="36" name="组合 78">
            <a:extLst>
              <a:ext uri="{FF2B5EF4-FFF2-40B4-BE49-F238E27FC236}">
                <a16:creationId xmlns:a16="http://schemas.microsoft.com/office/drawing/2014/main" id="{55D3D012-6605-4E50-A417-D696E5E93094}"/>
              </a:ext>
            </a:extLst>
          </p:cNvPr>
          <p:cNvGrpSpPr/>
          <p:nvPr/>
        </p:nvGrpSpPr>
        <p:grpSpPr>
          <a:xfrm>
            <a:off x="5871845" y="3832225"/>
            <a:ext cx="450215" cy="450215"/>
            <a:chOff x="583363" y="3885128"/>
            <a:chExt cx="967854" cy="967854"/>
          </a:xfrm>
        </p:grpSpPr>
        <p:sp>
          <p:nvSpPr>
            <p:cNvPr id="37" name="椭圆 79">
              <a:extLst>
                <a:ext uri="{FF2B5EF4-FFF2-40B4-BE49-F238E27FC236}">
                  <a16:creationId xmlns:a16="http://schemas.microsoft.com/office/drawing/2014/main" id="{44F76888-34D8-4523-AF58-6022A90E4417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83363" y="3885128"/>
              <a:ext cx="967854" cy="967854"/>
            </a:xfrm>
            <a:prstGeom prst="ellipse">
              <a:avLst/>
            </a:prstGeom>
            <a:solidFill>
              <a:srgbClr val="FA8550">
                <a:lumMod val="20000"/>
                <a:lumOff val="80000"/>
              </a:srgbClr>
            </a:solidFill>
            <a:ln w="12700" cap="flat" cmpd="sng" algn="ctr">
              <a:solidFill>
                <a:srgbClr val="FA8550"/>
              </a:solidFill>
              <a:prstDash val="solid"/>
              <a:miter lim="800000"/>
            </a:ln>
            <a:effectLst/>
          </p:spPr>
          <p:txBody>
            <a:bodyPr rtlCol="0" anchor="ctr">
              <a:normAutofit fontScale="75000" lnSpcReduction="20000"/>
            </a:bodyPr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  <p:sp>
          <p:nvSpPr>
            <p:cNvPr id="38" name="椭圆 80">
              <a:extLst>
                <a:ext uri="{FF2B5EF4-FFF2-40B4-BE49-F238E27FC236}">
                  <a16:creationId xmlns:a16="http://schemas.microsoft.com/office/drawing/2014/main" id="{4293494E-76B4-433D-932A-5666936EE5CF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05163" y="4106928"/>
              <a:ext cx="524254" cy="524254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81">
            <a:extLst>
              <a:ext uri="{FF2B5EF4-FFF2-40B4-BE49-F238E27FC236}">
                <a16:creationId xmlns:a16="http://schemas.microsoft.com/office/drawing/2014/main" id="{49C04CD4-DE85-4E3F-99A3-32C14F85FED7}"/>
              </a:ext>
            </a:extLst>
          </p:cNvPr>
          <p:cNvGrpSpPr/>
          <p:nvPr/>
        </p:nvGrpSpPr>
        <p:grpSpPr>
          <a:xfrm>
            <a:off x="6861175" y="2983865"/>
            <a:ext cx="378460" cy="378460"/>
            <a:chOff x="2435478" y="2604987"/>
            <a:chExt cx="613012" cy="613012"/>
          </a:xfrm>
        </p:grpSpPr>
        <p:sp>
          <p:nvSpPr>
            <p:cNvPr id="40" name="椭圆 84">
              <a:extLst>
                <a:ext uri="{FF2B5EF4-FFF2-40B4-BE49-F238E27FC236}">
                  <a16:creationId xmlns:a16="http://schemas.microsoft.com/office/drawing/2014/main" id="{18D4C519-E886-4094-B768-E0A2EAC5698A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435478" y="2604987"/>
              <a:ext cx="613012" cy="613012"/>
            </a:xfrm>
            <a:prstGeom prst="ellipse">
              <a:avLst/>
            </a:prstGeom>
            <a:solidFill>
              <a:srgbClr val="FA8550">
                <a:lumMod val="20000"/>
                <a:lumOff val="80000"/>
              </a:srgbClr>
            </a:solidFill>
            <a:ln w="12700" cap="flat" cmpd="sng" algn="ctr">
              <a:solidFill>
                <a:srgbClr val="FA8550"/>
              </a:solidFill>
              <a:prstDash val="solid"/>
              <a:miter lim="800000"/>
            </a:ln>
            <a:effectLst/>
          </p:spPr>
          <p:txBody>
            <a:bodyPr rtlCol="0" anchor="ctr">
              <a:normAutofit fontScale="60000" lnSpcReduction="20000"/>
            </a:bodyPr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  <p:sp>
          <p:nvSpPr>
            <p:cNvPr id="41" name="椭圆 85">
              <a:extLst>
                <a:ext uri="{FF2B5EF4-FFF2-40B4-BE49-F238E27FC236}">
                  <a16:creationId xmlns:a16="http://schemas.microsoft.com/office/drawing/2014/main" id="{D07CF6B1-33F4-4F01-8AFB-7C48EE4EAC77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575960" y="2745469"/>
              <a:ext cx="332048" cy="332048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42" name="组合 86">
            <a:extLst>
              <a:ext uri="{FF2B5EF4-FFF2-40B4-BE49-F238E27FC236}">
                <a16:creationId xmlns:a16="http://schemas.microsoft.com/office/drawing/2014/main" id="{14D9004F-E112-471D-8E0A-E207E04E13CF}"/>
              </a:ext>
            </a:extLst>
          </p:cNvPr>
          <p:cNvGrpSpPr/>
          <p:nvPr/>
        </p:nvGrpSpPr>
        <p:grpSpPr>
          <a:xfrm>
            <a:off x="7871460" y="3655060"/>
            <a:ext cx="471170" cy="471170"/>
            <a:chOff x="3975968" y="3627538"/>
            <a:chExt cx="958779" cy="958779"/>
          </a:xfrm>
        </p:grpSpPr>
        <p:sp>
          <p:nvSpPr>
            <p:cNvPr id="43" name="椭圆 87">
              <a:extLst>
                <a:ext uri="{FF2B5EF4-FFF2-40B4-BE49-F238E27FC236}">
                  <a16:creationId xmlns:a16="http://schemas.microsoft.com/office/drawing/2014/main" id="{AE47C215-938E-4ED2-BE46-AFBC9055A675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975968" y="3627538"/>
              <a:ext cx="958779" cy="958779"/>
            </a:xfrm>
            <a:prstGeom prst="ellipse">
              <a:avLst/>
            </a:prstGeom>
            <a:solidFill>
              <a:srgbClr val="FA8550">
                <a:lumMod val="20000"/>
                <a:lumOff val="80000"/>
              </a:srgbClr>
            </a:solidFill>
            <a:ln w="12700" cap="flat" cmpd="sng" algn="ctr">
              <a:solidFill>
                <a:srgbClr val="FA8550"/>
              </a:solidFill>
              <a:prstDash val="solid"/>
              <a:miter lim="800000"/>
            </a:ln>
            <a:effectLst/>
          </p:spPr>
          <p:txBody>
            <a:bodyPr rtlCol="0" anchor="ctr">
              <a:normAutofit fontScale="75000" lnSpcReduction="20000"/>
            </a:bodyPr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  <p:sp>
          <p:nvSpPr>
            <p:cNvPr id="44" name="椭圆 88">
              <a:extLst>
                <a:ext uri="{FF2B5EF4-FFF2-40B4-BE49-F238E27FC236}">
                  <a16:creationId xmlns:a16="http://schemas.microsoft.com/office/drawing/2014/main" id="{7923A061-AF3F-41BD-9B88-D42948FCE1A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4195688" y="3847258"/>
              <a:ext cx="519339" cy="51933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7500" lnSpcReduction="20000"/>
            </a:bodyPr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组合 89">
            <a:extLst>
              <a:ext uri="{FF2B5EF4-FFF2-40B4-BE49-F238E27FC236}">
                <a16:creationId xmlns:a16="http://schemas.microsoft.com/office/drawing/2014/main" id="{08816F16-5EDE-4C90-9974-EC2671E43C2F}"/>
              </a:ext>
            </a:extLst>
          </p:cNvPr>
          <p:cNvGrpSpPr/>
          <p:nvPr/>
        </p:nvGrpSpPr>
        <p:grpSpPr>
          <a:xfrm>
            <a:off x="8987790" y="2977515"/>
            <a:ext cx="360680" cy="360680"/>
            <a:chOff x="5423295" y="2161079"/>
            <a:chExt cx="584390" cy="584390"/>
          </a:xfrm>
        </p:grpSpPr>
        <p:sp>
          <p:nvSpPr>
            <p:cNvPr id="46" name="椭圆 90">
              <a:extLst>
                <a:ext uri="{FF2B5EF4-FFF2-40B4-BE49-F238E27FC236}">
                  <a16:creationId xmlns:a16="http://schemas.microsoft.com/office/drawing/2014/main" id="{66215975-BBD2-4495-8DE9-57FDD23C87A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5423295" y="2161079"/>
              <a:ext cx="584390" cy="584390"/>
            </a:xfrm>
            <a:prstGeom prst="ellipse">
              <a:avLst/>
            </a:prstGeom>
            <a:solidFill>
              <a:srgbClr val="FA8550">
                <a:lumMod val="20000"/>
                <a:lumOff val="80000"/>
              </a:srgbClr>
            </a:solidFill>
            <a:ln w="12700" cap="flat" cmpd="sng" algn="ctr">
              <a:solidFill>
                <a:srgbClr val="FA8550"/>
              </a:solidFill>
              <a:prstDash val="solid"/>
              <a:miter lim="800000"/>
            </a:ln>
            <a:effectLst/>
          </p:spPr>
          <p:txBody>
            <a:bodyPr rtlCol="0" anchor="ctr">
              <a:normAutofit fontScale="50000" lnSpcReduction="20000"/>
            </a:bodyPr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  <p:sp>
          <p:nvSpPr>
            <p:cNvPr id="47" name="椭圆 91">
              <a:extLst>
                <a:ext uri="{FF2B5EF4-FFF2-40B4-BE49-F238E27FC236}">
                  <a16:creationId xmlns:a16="http://schemas.microsoft.com/office/drawing/2014/main" id="{DB122BDE-6BB6-4240-8CAF-2765C268094F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5557218" y="2295002"/>
              <a:ext cx="316545" cy="316545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5000" lnSpcReduction="20000"/>
            </a:bodyPr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</p:grpSp>
      <p:cxnSp>
        <p:nvCxnSpPr>
          <p:cNvPr id="48" name="直接连接符 92">
            <a:extLst>
              <a:ext uri="{FF2B5EF4-FFF2-40B4-BE49-F238E27FC236}">
                <a16:creationId xmlns:a16="http://schemas.microsoft.com/office/drawing/2014/main" id="{000733C8-0E2D-4690-8EC2-0BE6D5CB29A7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167630" y="3301365"/>
            <a:ext cx="713740" cy="602615"/>
          </a:xfrm>
          <a:prstGeom prst="line">
            <a:avLst/>
          </a:prstGeom>
          <a:noFill/>
          <a:ln w="6350" cap="flat" cmpd="sng" algn="ctr">
            <a:solidFill>
              <a:srgbClr val="FA855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cxnSp>
        <p:nvCxnSpPr>
          <p:cNvPr id="49" name="直接连接符 101">
            <a:extLst>
              <a:ext uri="{FF2B5EF4-FFF2-40B4-BE49-F238E27FC236}">
                <a16:creationId xmlns:a16="http://schemas.microsoft.com/office/drawing/2014/main" id="{F1C967B5-285F-4579-8077-216DA0D5BCC1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7240270" y="3307715"/>
            <a:ext cx="647700" cy="583565"/>
          </a:xfrm>
          <a:prstGeom prst="line">
            <a:avLst/>
          </a:prstGeom>
          <a:noFill/>
          <a:ln w="6350" cap="flat" cmpd="sng" algn="ctr">
            <a:solidFill>
              <a:srgbClr val="FA855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cxnSp>
        <p:nvCxnSpPr>
          <p:cNvPr id="50" name="直接连接符 106">
            <a:extLst>
              <a:ext uri="{FF2B5EF4-FFF2-40B4-BE49-F238E27FC236}">
                <a16:creationId xmlns:a16="http://schemas.microsoft.com/office/drawing/2014/main" id="{61E316EC-4592-45B2-A9D3-AABE28A30F55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9311005" y="3308350"/>
            <a:ext cx="647700" cy="583565"/>
          </a:xfrm>
          <a:prstGeom prst="line">
            <a:avLst/>
          </a:prstGeom>
          <a:noFill/>
          <a:ln w="6350" cap="flat" cmpd="sng" algn="ctr">
            <a:solidFill>
              <a:srgbClr val="FA8550">
                <a:lumMod val="40000"/>
                <a:lumOff val="60000"/>
              </a:srgbClr>
            </a:solidFill>
            <a:prstDash val="solid"/>
            <a:miter lim="800000"/>
          </a:ln>
          <a:effectLst/>
        </p:spPr>
      </p:cxnSp>
      <p:grpSp>
        <p:nvGrpSpPr>
          <p:cNvPr id="51" name="组合 107">
            <a:extLst>
              <a:ext uri="{FF2B5EF4-FFF2-40B4-BE49-F238E27FC236}">
                <a16:creationId xmlns:a16="http://schemas.microsoft.com/office/drawing/2014/main" id="{33A8FFD0-F6CA-4F30-BA7B-D9977C776AC9}"/>
              </a:ext>
            </a:extLst>
          </p:cNvPr>
          <p:cNvGrpSpPr/>
          <p:nvPr/>
        </p:nvGrpSpPr>
        <p:grpSpPr>
          <a:xfrm>
            <a:off x="9958705" y="3656330"/>
            <a:ext cx="471170" cy="471170"/>
            <a:chOff x="3975968" y="3627538"/>
            <a:chExt cx="958779" cy="958779"/>
          </a:xfrm>
        </p:grpSpPr>
        <p:sp>
          <p:nvSpPr>
            <p:cNvPr id="52" name="椭圆 108">
              <a:extLst>
                <a:ext uri="{FF2B5EF4-FFF2-40B4-BE49-F238E27FC236}">
                  <a16:creationId xmlns:a16="http://schemas.microsoft.com/office/drawing/2014/main" id="{C62B15AF-9C50-4D4E-9812-5E95360BE42A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3975968" y="3627538"/>
              <a:ext cx="958779" cy="958779"/>
            </a:xfrm>
            <a:prstGeom prst="ellipse">
              <a:avLst/>
            </a:prstGeom>
            <a:solidFill>
              <a:srgbClr val="FA8550">
                <a:lumMod val="20000"/>
                <a:lumOff val="80000"/>
              </a:srgbClr>
            </a:solidFill>
            <a:ln w="12700" cap="flat" cmpd="sng" algn="ctr">
              <a:solidFill>
                <a:srgbClr val="FA8550"/>
              </a:solidFill>
              <a:prstDash val="solid"/>
              <a:miter lim="800000"/>
            </a:ln>
            <a:effectLst/>
          </p:spPr>
          <p:txBody>
            <a:bodyPr rtlCol="0" anchor="ctr">
              <a:normAutofit fontScale="75000" lnSpcReduction="20000"/>
            </a:bodyPr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  <p:sp>
          <p:nvSpPr>
            <p:cNvPr id="53" name="椭圆 109">
              <a:extLst>
                <a:ext uri="{FF2B5EF4-FFF2-40B4-BE49-F238E27FC236}">
                  <a16:creationId xmlns:a16="http://schemas.microsoft.com/office/drawing/2014/main" id="{D0B435C1-A114-4294-85FB-73479759FCE4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4195688" y="3847258"/>
              <a:ext cx="519339" cy="519339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>
              <a:normAutofit fontScale="27500" lnSpcReduction="20000"/>
            </a:bodyPr>
            <a:lstStyle/>
            <a:p>
              <a:pPr algn="ctr"/>
              <a:endParaRPr lang="zh-CN" altLang="en-US">
                <a:solidFill>
                  <a:sysClr val="window" lastClr="FFFFF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Arial" panose="020B0604020202020204" pitchFamily="34" charset="0"/>
              </a:endParaRPr>
            </a:p>
          </p:txBody>
        </p:sp>
      </p:grpSp>
      <p:sp>
        <p:nvSpPr>
          <p:cNvPr id="54" name="文本框 111">
            <a:extLst>
              <a:ext uri="{FF2B5EF4-FFF2-40B4-BE49-F238E27FC236}">
                <a16:creationId xmlns:a16="http://schemas.microsoft.com/office/drawing/2014/main" id="{B7AF4458-93EB-4417-986F-2F5B2DD0C910}"/>
              </a:ext>
            </a:extLst>
          </p:cNvPr>
          <p:cNvSpPr txBox="1"/>
          <p:nvPr/>
        </p:nvSpPr>
        <p:spPr>
          <a:xfrm>
            <a:off x="1868805" y="3935095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</a:p>
        </p:txBody>
      </p:sp>
      <p:sp>
        <p:nvSpPr>
          <p:cNvPr id="55" name="文本框 112">
            <a:extLst>
              <a:ext uri="{FF2B5EF4-FFF2-40B4-BE49-F238E27FC236}">
                <a16:creationId xmlns:a16="http://schemas.microsoft.com/office/drawing/2014/main" id="{3B9EF881-BD59-4715-A59E-D8E6EB45C5F5}"/>
              </a:ext>
            </a:extLst>
          </p:cNvPr>
          <p:cNvSpPr txBox="1"/>
          <p:nvPr/>
        </p:nvSpPr>
        <p:spPr>
          <a:xfrm>
            <a:off x="2823210" y="3059430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</a:p>
        </p:txBody>
      </p:sp>
      <p:sp>
        <p:nvSpPr>
          <p:cNvPr id="56" name="文本框 113">
            <a:extLst>
              <a:ext uri="{FF2B5EF4-FFF2-40B4-BE49-F238E27FC236}">
                <a16:creationId xmlns:a16="http://schemas.microsoft.com/office/drawing/2014/main" id="{E80F7B99-1C62-4D5C-9BA5-F5B1293EDAEF}"/>
              </a:ext>
            </a:extLst>
          </p:cNvPr>
          <p:cNvSpPr txBox="1"/>
          <p:nvPr/>
        </p:nvSpPr>
        <p:spPr>
          <a:xfrm>
            <a:off x="3878580" y="3764280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</a:p>
        </p:txBody>
      </p:sp>
      <p:sp>
        <p:nvSpPr>
          <p:cNvPr id="57" name="文本框 114">
            <a:extLst>
              <a:ext uri="{FF2B5EF4-FFF2-40B4-BE49-F238E27FC236}">
                <a16:creationId xmlns:a16="http://schemas.microsoft.com/office/drawing/2014/main" id="{87DB4C02-EB4A-440D-B276-523861688026}"/>
              </a:ext>
            </a:extLst>
          </p:cNvPr>
          <p:cNvSpPr txBox="1"/>
          <p:nvPr/>
        </p:nvSpPr>
        <p:spPr>
          <a:xfrm>
            <a:off x="4941570" y="3029585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</a:p>
        </p:txBody>
      </p:sp>
      <p:sp>
        <p:nvSpPr>
          <p:cNvPr id="58" name="文本框 115">
            <a:extLst>
              <a:ext uri="{FF2B5EF4-FFF2-40B4-BE49-F238E27FC236}">
                <a16:creationId xmlns:a16="http://schemas.microsoft.com/office/drawing/2014/main" id="{715578D9-FAA2-44D9-B073-DA18EF642599}"/>
              </a:ext>
            </a:extLst>
          </p:cNvPr>
          <p:cNvSpPr txBox="1"/>
          <p:nvPr/>
        </p:nvSpPr>
        <p:spPr>
          <a:xfrm>
            <a:off x="5968365" y="3935095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</a:p>
        </p:txBody>
      </p:sp>
      <p:sp>
        <p:nvSpPr>
          <p:cNvPr id="59" name="文本框 116">
            <a:extLst>
              <a:ext uri="{FF2B5EF4-FFF2-40B4-BE49-F238E27FC236}">
                <a16:creationId xmlns:a16="http://schemas.microsoft.com/office/drawing/2014/main" id="{A9BD3ADC-4558-40D5-96F8-70605F204F67}"/>
              </a:ext>
            </a:extLst>
          </p:cNvPr>
          <p:cNvSpPr txBox="1"/>
          <p:nvPr/>
        </p:nvSpPr>
        <p:spPr>
          <a:xfrm>
            <a:off x="6922135" y="3059430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r>
          </a:p>
        </p:txBody>
      </p:sp>
      <p:sp>
        <p:nvSpPr>
          <p:cNvPr id="60" name="文本框 117">
            <a:extLst>
              <a:ext uri="{FF2B5EF4-FFF2-40B4-BE49-F238E27FC236}">
                <a16:creationId xmlns:a16="http://schemas.microsoft.com/office/drawing/2014/main" id="{ED966405-7023-449E-BD39-5C58A8BA0324}"/>
              </a:ext>
            </a:extLst>
          </p:cNvPr>
          <p:cNvSpPr txBox="1"/>
          <p:nvPr/>
        </p:nvSpPr>
        <p:spPr>
          <a:xfrm>
            <a:off x="7977505" y="3768090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r>
          </a:p>
        </p:txBody>
      </p:sp>
      <p:sp>
        <p:nvSpPr>
          <p:cNvPr id="61" name="文本框 118">
            <a:extLst>
              <a:ext uri="{FF2B5EF4-FFF2-40B4-BE49-F238E27FC236}">
                <a16:creationId xmlns:a16="http://schemas.microsoft.com/office/drawing/2014/main" id="{0D57BCF7-F3D3-4F5C-B4B9-17FB2C932840}"/>
              </a:ext>
            </a:extLst>
          </p:cNvPr>
          <p:cNvSpPr txBox="1"/>
          <p:nvPr/>
        </p:nvSpPr>
        <p:spPr>
          <a:xfrm>
            <a:off x="9039225" y="3029585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r>
          </a:p>
        </p:txBody>
      </p:sp>
      <p:sp>
        <p:nvSpPr>
          <p:cNvPr id="62" name="文本框 119">
            <a:extLst>
              <a:ext uri="{FF2B5EF4-FFF2-40B4-BE49-F238E27FC236}">
                <a16:creationId xmlns:a16="http://schemas.microsoft.com/office/drawing/2014/main" id="{90700822-C46C-423F-B2FB-B9EE8EA556C4}"/>
              </a:ext>
            </a:extLst>
          </p:cNvPr>
          <p:cNvSpPr txBox="1"/>
          <p:nvPr/>
        </p:nvSpPr>
        <p:spPr>
          <a:xfrm>
            <a:off x="10065385" y="3774440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</a:p>
        </p:txBody>
      </p:sp>
      <p:pic>
        <p:nvPicPr>
          <p:cNvPr id="63" name="图片 5">
            <a:extLst>
              <a:ext uri="{FF2B5EF4-FFF2-40B4-BE49-F238E27FC236}">
                <a16:creationId xmlns:a16="http://schemas.microsoft.com/office/drawing/2014/main" id="{AF13ED17-8F19-47D3-92D8-E3EB10A9CDC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673225" y="4860290"/>
            <a:ext cx="630005" cy="630005"/>
          </a:xfrm>
          <a:prstGeom prst="rect">
            <a:avLst/>
          </a:prstGeom>
        </p:spPr>
      </p:pic>
      <p:pic>
        <p:nvPicPr>
          <p:cNvPr id="64" name="图片 6">
            <a:extLst>
              <a:ext uri="{FF2B5EF4-FFF2-40B4-BE49-F238E27FC236}">
                <a16:creationId xmlns:a16="http://schemas.microsoft.com/office/drawing/2014/main" id="{DD841E23-A3A2-438F-BE61-041B93FEE1A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28265" y="1786255"/>
            <a:ext cx="648005" cy="648005"/>
          </a:xfrm>
          <a:prstGeom prst="rect">
            <a:avLst/>
          </a:prstGeom>
        </p:spPr>
      </p:pic>
      <p:pic>
        <p:nvPicPr>
          <p:cNvPr id="65" name="图片 8">
            <a:extLst>
              <a:ext uri="{FF2B5EF4-FFF2-40B4-BE49-F238E27FC236}">
                <a16:creationId xmlns:a16="http://schemas.microsoft.com/office/drawing/2014/main" id="{B7D13F5E-109F-4F5D-9A93-9E18B21F02D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35070" y="4872990"/>
            <a:ext cx="648005" cy="622061"/>
          </a:xfrm>
          <a:prstGeom prst="rect">
            <a:avLst/>
          </a:prstGeom>
        </p:spPr>
      </p:pic>
      <p:pic>
        <p:nvPicPr>
          <p:cNvPr id="66" name="图片 9">
            <a:extLst>
              <a:ext uri="{FF2B5EF4-FFF2-40B4-BE49-F238E27FC236}">
                <a16:creationId xmlns:a16="http://schemas.microsoft.com/office/drawing/2014/main" id="{71336A42-BEB6-4E9B-B557-0A961813B12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832350" y="1831698"/>
            <a:ext cx="648005" cy="602562"/>
          </a:xfrm>
          <a:prstGeom prst="rect">
            <a:avLst/>
          </a:prstGeom>
        </p:spPr>
      </p:pic>
      <p:pic>
        <p:nvPicPr>
          <p:cNvPr id="67" name="图片 10">
            <a:extLst>
              <a:ext uri="{FF2B5EF4-FFF2-40B4-BE49-F238E27FC236}">
                <a16:creationId xmlns:a16="http://schemas.microsoft.com/office/drawing/2014/main" id="{A37BFC20-15E0-4B15-BD59-9CE0DE8B155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81370" y="4828540"/>
            <a:ext cx="630005" cy="630005"/>
          </a:xfrm>
          <a:prstGeom prst="rect">
            <a:avLst/>
          </a:prstGeom>
        </p:spPr>
      </p:pic>
      <p:pic>
        <p:nvPicPr>
          <p:cNvPr id="68" name="图片 11">
            <a:extLst>
              <a:ext uri="{FF2B5EF4-FFF2-40B4-BE49-F238E27FC236}">
                <a16:creationId xmlns:a16="http://schemas.microsoft.com/office/drawing/2014/main" id="{2B1F8E1A-E446-4F81-899C-657292E423D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26555" y="1786255"/>
            <a:ext cx="648005" cy="648005"/>
          </a:xfrm>
          <a:prstGeom prst="rect">
            <a:avLst/>
          </a:prstGeom>
        </p:spPr>
      </p:pic>
      <p:pic>
        <p:nvPicPr>
          <p:cNvPr id="69" name="图片 13">
            <a:extLst>
              <a:ext uri="{FF2B5EF4-FFF2-40B4-BE49-F238E27FC236}">
                <a16:creationId xmlns:a16="http://schemas.microsoft.com/office/drawing/2014/main" id="{EEAA1F5B-D654-46CC-9CAC-83B39475BA5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803005" y="1786255"/>
            <a:ext cx="648005" cy="648005"/>
          </a:xfrm>
          <a:prstGeom prst="rect">
            <a:avLst/>
          </a:prstGeom>
        </p:spPr>
      </p:pic>
      <p:pic>
        <p:nvPicPr>
          <p:cNvPr id="70" name="图片 15">
            <a:extLst>
              <a:ext uri="{FF2B5EF4-FFF2-40B4-BE49-F238E27FC236}">
                <a16:creationId xmlns:a16="http://schemas.microsoft.com/office/drawing/2014/main" id="{72415E11-4B45-4B88-8F87-187D0AA10B8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04480" y="4872990"/>
            <a:ext cx="648005" cy="648005"/>
          </a:xfrm>
          <a:prstGeom prst="rect">
            <a:avLst/>
          </a:prstGeom>
        </p:spPr>
      </p:pic>
      <p:pic>
        <p:nvPicPr>
          <p:cNvPr id="71" name="图片 26">
            <a:extLst>
              <a:ext uri="{FF2B5EF4-FFF2-40B4-BE49-F238E27FC236}">
                <a16:creationId xmlns:a16="http://schemas.microsoft.com/office/drawing/2014/main" id="{E074BF18-E7E7-4643-97AC-942F7B5481F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958705" y="4828540"/>
            <a:ext cx="648005" cy="648005"/>
          </a:xfrm>
          <a:prstGeom prst="rect">
            <a:avLst/>
          </a:prstGeom>
        </p:spPr>
      </p:pic>
      <p:pic>
        <p:nvPicPr>
          <p:cNvPr id="72" name="图片 4">
            <a:extLst>
              <a:ext uri="{FF2B5EF4-FFF2-40B4-BE49-F238E27FC236}">
                <a16:creationId xmlns:a16="http://schemas.microsoft.com/office/drawing/2014/main" id="{CBF25FAC-FD04-434F-88C0-92150242FD7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01165" y="4846540"/>
            <a:ext cx="630005" cy="630005"/>
          </a:xfrm>
          <a:prstGeom prst="rect">
            <a:avLst/>
          </a:prstGeom>
        </p:spPr>
      </p:pic>
      <p:pic>
        <p:nvPicPr>
          <p:cNvPr id="73" name="图片 27">
            <a:extLst>
              <a:ext uri="{FF2B5EF4-FFF2-40B4-BE49-F238E27FC236}">
                <a16:creationId xmlns:a16="http://schemas.microsoft.com/office/drawing/2014/main" id="{4AC072DA-E134-42E0-88E4-1A7FDFE301B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763010" y="4854484"/>
            <a:ext cx="648005" cy="622061"/>
          </a:xfrm>
          <a:prstGeom prst="rect">
            <a:avLst/>
          </a:prstGeom>
        </p:spPr>
      </p:pic>
      <p:pic>
        <p:nvPicPr>
          <p:cNvPr id="74" name="图片 28">
            <a:extLst>
              <a:ext uri="{FF2B5EF4-FFF2-40B4-BE49-F238E27FC236}">
                <a16:creationId xmlns:a16="http://schemas.microsoft.com/office/drawing/2014/main" id="{E4A86077-8A38-4702-8E5E-921EB5B8885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909310" y="4846540"/>
            <a:ext cx="630005" cy="630005"/>
          </a:xfrm>
          <a:prstGeom prst="rect">
            <a:avLst/>
          </a:prstGeom>
        </p:spPr>
      </p:pic>
      <p:pic>
        <p:nvPicPr>
          <p:cNvPr id="75" name="图片 30">
            <a:extLst>
              <a:ext uri="{FF2B5EF4-FFF2-40B4-BE49-F238E27FC236}">
                <a16:creationId xmlns:a16="http://schemas.microsoft.com/office/drawing/2014/main" id="{BD5A8495-CF6C-45C8-8F8D-324D16D73E8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932420" y="4828540"/>
            <a:ext cx="648005" cy="6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32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95">
            <a:extLst>
              <a:ext uri="{FF2B5EF4-FFF2-40B4-BE49-F238E27FC236}">
                <a16:creationId xmlns:a16="http://schemas.microsoft.com/office/drawing/2014/main" id="{A29EC80B-03F6-4ED8-8C32-A7AE143462EE}"/>
              </a:ext>
            </a:extLst>
          </p:cNvPr>
          <p:cNvSpPr/>
          <p:nvPr/>
        </p:nvSpPr>
        <p:spPr>
          <a:xfrm>
            <a:off x="210830" y="1952942"/>
            <a:ext cx="5125085" cy="2979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1600" b="1" i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  <a:sym typeface="+mn-ea"/>
              </a:rPr>
              <a:t>2Dグラフィカルモデルエディター</a:t>
            </a:r>
            <a:r>
              <a:rPr lang="ja-JP" altLang="en-US" sz="1600" b="1" i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  <a:sym typeface="+mn-ea"/>
              </a:rPr>
              <a:t>の</a:t>
            </a:r>
            <a:r>
              <a:rPr sz="1600" b="1" i="0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  <a:sym typeface="+mn-ea"/>
              </a:rPr>
              <a:t>提供</a:t>
            </a:r>
            <a:endParaRPr sz="1600" b="1" i="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微软雅黑" panose="020B0503020204020204" pitchFamily="34" charset="-122"/>
              <a:sym typeface="+mn-ea"/>
            </a:endParaRPr>
          </a:p>
          <a:p>
            <a:pPr marL="800100" lvl="1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r>
            <a:r>
              <a:rPr lang="ja-JP" altLang="en-US"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の</a:t>
            </a:r>
            <a:r>
              <a:rPr sz="1000" i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基本</a:t>
            </a:r>
            <a:r>
              <a:rPr lang="ja-JP" altLang="en-US"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図形と各</a:t>
            </a:r>
            <a:r>
              <a:rPr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業界の3000以上の機器グラフィックス</a:t>
            </a:r>
            <a:r>
              <a:rPr lang="ja-JP"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を</a:t>
            </a:r>
            <a:r>
              <a:rPr lang="ja-JP" altLang="en-US"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搭載</a:t>
            </a:r>
            <a:r>
              <a:rPr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。</a:t>
            </a:r>
            <a:r>
              <a:rPr lang="ja-JP" altLang="en-US"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設備図</a:t>
            </a:r>
            <a:r>
              <a:rPr sz="1000" i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を個別に</a:t>
            </a:r>
            <a:r>
              <a:rPr lang="ja-JP" altLang="en-US"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作図</a:t>
            </a:r>
            <a:r>
              <a:rPr lang="ja-JP"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可能</a:t>
            </a:r>
            <a:r>
              <a:rPr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。</a:t>
            </a:r>
            <a:endParaRPr lang="en-US" altLang="zh-CN" sz="1000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800100" lvl="1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SVGベクター（AIソフト等エクスポート）インポートをサポートし </a:t>
            </a:r>
            <a:r>
              <a:rPr sz="1000" i="0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無段階ズーム</a:t>
            </a:r>
            <a:r>
              <a:rPr lang="ja-JP"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可能</a:t>
            </a:r>
            <a:r>
              <a:rPr lang="ja-JP" altLang="en-US" sz="10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。</a:t>
            </a:r>
            <a:endParaRPr lang="en-US" altLang="zh-CN" sz="1000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800100" lvl="1" indent="-34290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sz="1000" i="0" dirty="0" err="1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CAD図面のインポートとエンジニアリング設計図面の迅速な再利用をサポート</a:t>
            </a:r>
            <a:r>
              <a:rPr lang="ja-JP" altLang="en-US" sz="1000" i="0" dirty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。</a:t>
            </a:r>
            <a:endParaRPr sz="1000" i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285750" indent="-285750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sz="1600" b="1" i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28種類のアニメーション</a:t>
            </a:r>
            <a:r>
              <a:rPr lang="ja-JP" altLang="en-US" sz="1600" b="1" i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作成</a:t>
            </a:r>
            <a:r>
              <a:rPr sz="1600" b="1" i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ja-JP" altLang="en-US" sz="1600" b="1" i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究極の</a:t>
            </a:r>
            <a:r>
              <a:rPr sz="1600" b="1" i="0" dirty="0" err="1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シンプル</a:t>
            </a:r>
            <a:r>
              <a:rPr lang="ja-JP" altLang="en-US" sz="1600" b="1" i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コンフィグレーション</a:t>
            </a:r>
            <a:endParaRPr sz="1600" b="1" i="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indent="0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6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        </a:t>
            </a:r>
            <a:r>
              <a:rPr lang="ja-JP" altLang="en-US" sz="16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様々な</a:t>
            </a:r>
            <a:r>
              <a:rPr lang="zh-CN" altLang="en-US" sz="1600" i="0" dirty="0">
                <a:latin typeface="Meiryo UI" panose="020B0604030504040204" pitchFamily="50" charset="-128"/>
                <a:ea typeface="Meiryo UI" panose="020B0604030504040204" pitchFamily="50" charset="-128"/>
              </a:rPr>
              <a:t>形式の表示効果に対応</a:t>
            </a:r>
          </a:p>
        </p:txBody>
      </p:sp>
      <p:pic>
        <p:nvPicPr>
          <p:cNvPr id="77" name="图片 3">
            <a:extLst>
              <a:ext uri="{FF2B5EF4-FFF2-40B4-BE49-F238E27FC236}">
                <a16:creationId xmlns:a16="http://schemas.microsoft.com/office/drawing/2014/main" id="{6CEA9613-CB8E-417C-BF89-034DB4CD9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1665922"/>
            <a:ext cx="6004560" cy="3526155"/>
          </a:xfrm>
          <a:prstGeom prst="rect">
            <a:avLst/>
          </a:prstGeom>
        </p:spPr>
      </p:pic>
      <p:sp>
        <p:nvSpPr>
          <p:cNvPr id="2" name="文本框 14">
            <a:extLst>
              <a:ext uri="{FF2B5EF4-FFF2-40B4-BE49-F238E27FC236}">
                <a16:creationId xmlns:a16="http://schemas.microsoft.com/office/drawing/2014/main" id="{1A32D601-62C7-4716-BF10-8326F70F3FE8}"/>
              </a:ext>
            </a:extLst>
          </p:cNvPr>
          <p:cNvSpPr txBox="1"/>
          <p:nvPr/>
        </p:nvSpPr>
        <p:spPr>
          <a:xfrm>
            <a:off x="0" y="0"/>
            <a:ext cx="2318665" cy="69269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ja-JP" sz="2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2D</a:t>
            </a:r>
            <a:r>
              <a:rPr lang="ja-JP" altLang="en-US" sz="2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設備図</a:t>
            </a:r>
            <a:endParaRPr lang="en-US" altLang="zh-CN" sz="20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2D2B120-3DE2-4BBB-AB60-6497A09A33D7}"/>
              </a:ext>
            </a:extLst>
          </p:cNvPr>
          <p:cNvSpPr txBox="1"/>
          <p:nvPr/>
        </p:nvSpPr>
        <p:spPr>
          <a:xfrm>
            <a:off x="5582418" y="1715660"/>
            <a:ext cx="792088" cy="720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kumimoji="1" lang="en-US" altLang="ja-JP" sz="6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PcVuePortal</a:t>
            </a:r>
            <a:endParaRPr kumimoji="1" lang="ja-JP" altLang="en-US" sz="6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4">
            <a:extLst>
              <a:ext uri="{FF2B5EF4-FFF2-40B4-BE49-F238E27FC236}">
                <a16:creationId xmlns:a16="http://schemas.microsoft.com/office/drawing/2014/main" id="{1A32D601-62C7-4716-BF10-8326F70F3FE8}"/>
              </a:ext>
            </a:extLst>
          </p:cNvPr>
          <p:cNvSpPr txBox="1"/>
          <p:nvPr/>
        </p:nvSpPr>
        <p:spPr>
          <a:xfrm>
            <a:off x="0" y="0"/>
            <a:ext cx="2318665" cy="692696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b="1" i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0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kumimoji="0" lang="ja-JP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設備図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6" name="组合 12">
            <a:extLst>
              <a:ext uri="{FF2B5EF4-FFF2-40B4-BE49-F238E27FC236}">
                <a16:creationId xmlns:a16="http://schemas.microsoft.com/office/drawing/2014/main" id="{69B94994-D3D2-49DC-A173-2E41AEFA52EF}"/>
              </a:ext>
            </a:extLst>
          </p:cNvPr>
          <p:cNvGrpSpPr/>
          <p:nvPr/>
        </p:nvGrpSpPr>
        <p:grpSpPr>
          <a:xfrm>
            <a:off x="421005" y="1798955"/>
            <a:ext cx="5319772" cy="4003040"/>
            <a:chOff x="1834" y="2451"/>
            <a:chExt cx="8134" cy="6304"/>
          </a:xfrm>
        </p:grpSpPr>
        <p:sp>
          <p:nvSpPr>
            <p:cNvPr id="7" name="文本框 4">
              <a:extLst>
                <a:ext uri="{FF2B5EF4-FFF2-40B4-BE49-F238E27FC236}">
                  <a16:creationId xmlns:a16="http://schemas.microsoft.com/office/drawing/2014/main" id="{802FA3CE-618C-44C5-8C61-F59E9A2BAD61}"/>
                </a:ext>
              </a:extLst>
            </p:cNvPr>
            <p:cNvSpPr txBox="1"/>
            <p:nvPr/>
          </p:nvSpPr>
          <p:spPr>
            <a:xfrm>
              <a:off x="1834" y="2451"/>
              <a:ext cx="4616" cy="6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2000" b="1" i="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 </a:t>
              </a:r>
              <a:r>
                <a:rPr sz="1800" b="1" i="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柔軟な3D</a:t>
              </a:r>
              <a:r>
                <a:rPr lang="ja-JP" altLang="en-US" sz="1800" b="1" i="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画面の</a:t>
              </a:r>
              <a:r>
                <a:rPr sz="1800" b="1" i="0" dirty="0" err="1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構築</a:t>
              </a:r>
              <a:endParaRPr sz="1800" b="1" i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文本框 8">
              <a:extLst>
                <a:ext uri="{FF2B5EF4-FFF2-40B4-BE49-F238E27FC236}">
                  <a16:creationId xmlns:a16="http://schemas.microsoft.com/office/drawing/2014/main" id="{07ECED98-FFDE-456D-A40D-0CC0170F7055}"/>
                </a:ext>
              </a:extLst>
            </p:cNvPr>
            <p:cNvSpPr txBox="1"/>
            <p:nvPr/>
          </p:nvSpPr>
          <p:spPr>
            <a:xfrm>
              <a:off x="2478" y="3136"/>
              <a:ext cx="7370" cy="1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eaLnBrk="1" fontAlgn="auto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ü"/>
              </a:pPr>
              <a:r>
                <a:rPr sz="1000" i="0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obj形式のインポートをサポート（</a:t>
              </a:r>
              <a:r>
                <a:rPr lang="en-US" sz="1000" i="0" dirty="0" err="1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Adobe</a:t>
              </a:r>
              <a:r>
                <a:rPr lang="en-US" sz="1000" i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 </a:t>
              </a:r>
              <a:r>
                <a:rPr sz="1000" i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3</a:t>
              </a:r>
              <a:r>
                <a:rPr lang="en-US" sz="1000" i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DMAX</a:t>
              </a:r>
              <a:r>
                <a:rPr sz="1000" i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ソフトウェアなどを</a:t>
              </a:r>
              <a:r>
                <a:rPr lang="ja-JP" altLang="en-US" sz="1000" i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本</a:t>
              </a:r>
              <a:r>
                <a:rPr sz="1000" i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ファイル形式に変換</a:t>
              </a:r>
              <a:r>
                <a:rPr lang="ja-JP" altLang="en-US" sz="1000" i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可能</a:t>
              </a:r>
              <a:r>
                <a:rPr sz="1000" i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）</a:t>
              </a:r>
              <a:r>
                <a:rPr lang="ja-JP" altLang="en-US" sz="1000" i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。</a:t>
              </a:r>
              <a:endParaRPr lang="zh-CN" altLang="en-US" sz="1000" i="0" dirty="0">
                <a:solidFill>
                  <a:srgbClr val="000000">
                    <a:lumMod val="75000"/>
                    <a:lumOff val="2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ü"/>
              </a:pPr>
              <a:endParaRPr lang="zh-CN" altLang="en-US" sz="1000" i="0" dirty="0">
                <a:solidFill>
                  <a:srgbClr val="000000">
                    <a:lumMod val="75000"/>
                    <a:lumOff val="2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endParaRPr>
            </a:p>
          </p:txBody>
        </p:sp>
        <p:sp>
          <p:nvSpPr>
            <p:cNvPr id="9" name="文本框 1">
              <a:extLst>
                <a:ext uri="{FF2B5EF4-FFF2-40B4-BE49-F238E27FC236}">
                  <a16:creationId xmlns:a16="http://schemas.microsoft.com/office/drawing/2014/main" id="{2BEEFAB4-6566-4803-8310-D3E8CC04F3C5}"/>
                </a:ext>
              </a:extLst>
            </p:cNvPr>
            <p:cNvSpPr txBox="1"/>
            <p:nvPr/>
          </p:nvSpPr>
          <p:spPr>
            <a:xfrm>
              <a:off x="2478" y="3624"/>
              <a:ext cx="7370" cy="1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eaLnBrk="1" fontAlgn="auto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ü"/>
              </a:pPr>
              <a:endParaRPr lang="zh-CN" altLang="en-US" sz="1000" i="0" dirty="0">
                <a:solidFill>
                  <a:srgbClr val="000000">
                    <a:lumMod val="75000"/>
                    <a:lumOff val="2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ü"/>
              </a:pPr>
              <a:r>
                <a:rPr lang="en-US" sz="1000" i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3D</a:t>
              </a:r>
              <a:r>
                <a:rPr lang="ja-JP" altLang="en-US" sz="1000" i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構成の再編集をサポート。</a:t>
              </a:r>
              <a:endParaRPr lang="zh-CN" altLang="en-US" sz="1000" i="0" dirty="0">
                <a:solidFill>
                  <a:srgbClr val="000000">
                    <a:lumMod val="75000"/>
                    <a:lumOff val="2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endParaRPr>
            </a:p>
          </p:txBody>
        </p:sp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7A8E00CB-7AD6-4A4C-AE47-863E8A7B03FF}"/>
                </a:ext>
              </a:extLst>
            </p:cNvPr>
            <p:cNvSpPr txBox="1"/>
            <p:nvPr/>
          </p:nvSpPr>
          <p:spPr>
            <a:xfrm>
              <a:off x="1834" y="6606"/>
              <a:ext cx="6099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en-US" altLang="zh-CN" sz="1600" b="1" i="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600" b="1" i="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3D</a:t>
              </a:r>
              <a:r>
                <a:rPr lang="ja-JP" altLang="en-US" sz="1600" b="1" i="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画面</a:t>
              </a:r>
              <a:r>
                <a:rPr lang="zh-CN" altLang="en-US" sz="1600" b="1" i="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と産業データの完全な統合</a:t>
              </a:r>
            </a:p>
          </p:txBody>
        </p:sp>
        <p:sp>
          <p:nvSpPr>
            <p:cNvPr id="11" name="文本框 7">
              <a:extLst>
                <a:ext uri="{FF2B5EF4-FFF2-40B4-BE49-F238E27FC236}">
                  <a16:creationId xmlns:a16="http://schemas.microsoft.com/office/drawing/2014/main" id="{E4D37E72-006E-4416-BFEB-3356E173B795}"/>
                </a:ext>
              </a:extLst>
            </p:cNvPr>
            <p:cNvSpPr txBox="1"/>
            <p:nvPr/>
          </p:nvSpPr>
          <p:spPr>
            <a:xfrm>
              <a:off x="2458" y="7243"/>
              <a:ext cx="7510" cy="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eaLnBrk="1" fontAlgn="auto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ü"/>
              </a:pPr>
              <a:r>
                <a:rPr sz="1000" i="0" dirty="0">
                  <a:solidFill>
                    <a:srgbClr val="000000">
                      <a:lumMod val="65000"/>
                      <a:lumOff val="35000"/>
                    </a:srgbClr>
                  </a:solidFill>
                  <a:highlight>
                    <a:srgbClr val="FFFF00"/>
                  </a:highlight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3Dエディターを提供し工業用データとアニメーションを構成</a:t>
              </a:r>
              <a:r>
                <a:rPr lang="ja-JP" altLang="en-US" sz="1000" i="0" dirty="0">
                  <a:solidFill>
                    <a:srgbClr val="000000">
                      <a:lumMod val="65000"/>
                      <a:lumOff val="35000"/>
                    </a:srgbClr>
                  </a:solidFill>
                  <a:highlight>
                    <a:srgbClr val="FFFF00"/>
                  </a:highlight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可能。</a:t>
              </a:r>
              <a:endParaRPr lang="zh-CN" altLang="en-US" sz="1000" i="0" dirty="0">
                <a:solidFill>
                  <a:srgbClr val="000000">
                    <a:lumMod val="65000"/>
                    <a:lumOff val="35000"/>
                  </a:srgbClr>
                </a:solidFill>
                <a:highlight>
                  <a:srgbClr val="FFFF00"/>
                </a:highlight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endParaRPr>
            </a:p>
          </p:txBody>
        </p:sp>
        <p:sp>
          <p:nvSpPr>
            <p:cNvPr id="12" name="文本框 9">
              <a:extLst>
                <a:ext uri="{FF2B5EF4-FFF2-40B4-BE49-F238E27FC236}">
                  <a16:creationId xmlns:a16="http://schemas.microsoft.com/office/drawing/2014/main" id="{2083476F-D8A1-44B1-8EE5-C5DEA670E26E}"/>
                </a:ext>
              </a:extLst>
            </p:cNvPr>
            <p:cNvSpPr txBox="1"/>
            <p:nvPr/>
          </p:nvSpPr>
          <p:spPr>
            <a:xfrm>
              <a:off x="2458" y="7713"/>
              <a:ext cx="7370" cy="1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eaLnBrk="1" fontAlgn="auto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ü"/>
              </a:pPr>
              <a:r>
                <a:rPr lang="ja-JP" altLang="zh-CN" sz="1000" i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+mn-ea"/>
                </a:rPr>
                <a:t>クラフト</a:t>
              </a:r>
              <a:r>
                <a:rPr lang="zh-CN" altLang="en-US" sz="1000" i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+mn-ea"/>
                </a:rPr>
                <a:t>データ駆動型アニメーション、アラームの</a:t>
              </a:r>
              <a:r>
                <a:rPr lang="zh-CN" altLang="en-US" sz="1000" i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+mn-ea"/>
                  <a:sym typeface="+mn-ea"/>
                </a:rPr>
                <a:t>自動</a:t>
              </a:r>
              <a:r>
                <a:rPr lang="ja-JP" altLang="en-US" sz="1000" i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+mn-ea"/>
                  <a:sym typeface="+mn-ea"/>
                </a:rPr>
                <a:t>制御</a:t>
              </a:r>
              <a:r>
                <a:rPr lang="zh-CN" altLang="en-US" sz="1000" i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+mn-ea"/>
                </a:rPr>
                <a:t>、機器のシミュレーション、データの結合などをサポート</a:t>
              </a:r>
              <a:r>
                <a:rPr lang="ja-JP" altLang="en-US" sz="1000" i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+mn-ea"/>
                </a:rPr>
                <a:t>。</a:t>
              </a:r>
              <a:endParaRPr lang="zh-CN" altLang="en-US" sz="1000" i="0" dirty="0">
                <a:solidFill>
                  <a:srgbClr val="000000">
                    <a:lumMod val="65000"/>
                    <a:lumOff val="3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ea"/>
              </a:endParaRPr>
            </a:p>
          </p:txBody>
        </p:sp>
        <p:sp>
          <p:nvSpPr>
            <p:cNvPr id="13" name="文本框 10">
              <a:extLst>
                <a:ext uri="{FF2B5EF4-FFF2-40B4-BE49-F238E27FC236}">
                  <a16:creationId xmlns:a16="http://schemas.microsoft.com/office/drawing/2014/main" id="{4CDA5D75-762B-4B8A-9C26-48C44557EAB6}"/>
                </a:ext>
              </a:extLst>
            </p:cNvPr>
            <p:cNvSpPr txBox="1"/>
            <p:nvPr/>
          </p:nvSpPr>
          <p:spPr>
            <a:xfrm>
              <a:off x="1834" y="4689"/>
              <a:ext cx="4616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eaLnBrk="1" fontAlgn="auto" hangingPunct="1"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l"/>
              </a:pPr>
              <a:r>
                <a:rPr lang="zh-CN" altLang="en-US" sz="1600" b="1" i="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 </a:t>
              </a:r>
              <a:r>
                <a:rPr sz="1600" b="1" i="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豊富な3D</a:t>
              </a:r>
              <a:r>
                <a:rPr lang="ja-JP" altLang="en-US" sz="1600" b="1" i="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画面の</a:t>
              </a:r>
              <a:r>
                <a:rPr sz="1600" b="1" i="0" dirty="0" err="1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  <a:sym typeface="+mn-ea"/>
                </a:rPr>
                <a:t>表示機能</a:t>
              </a:r>
              <a:endParaRPr sz="1600" b="1" i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4" name="文本框 11">
              <a:extLst>
                <a:ext uri="{FF2B5EF4-FFF2-40B4-BE49-F238E27FC236}">
                  <a16:creationId xmlns:a16="http://schemas.microsoft.com/office/drawing/2014/main" id="{7EE4D580-D15F-4920-9EFB-B2D29021AB31}"/>
                </a:ext>
              </a:extLst>
            </p:cNvPr>
            <p:cNvSpPr txBox="1"/>
            <p:nvPr/>
          </p:nvSpPr>
          <p:spPr>
            <a:xfrm>
              <a:off x="2478" y="5244"/>
              <a:ext cx="7370" cy="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eaLnBrk="1" fontAlgn="auto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ü"/>
              </a:pPr>
              <a:r>
                <a:rPr sz="1000" i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3D表示効果はリアルで</a:t>
              </a:r>
              <a:r>
                <a:rPr lang="ja-JP" altLang="en-US" sz="1000" i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フレンドリー。</a:t>
              </a:r>
              <a:endParaRPr lang="zh-CN" altLang="en-US" sz="1000" i="0" dirty="0">
                <a:solidFill>
                  <a:srgbClr val="000000">
                    <a:lumMod val="65000"/>
                    <a:lumOff val="3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endParaRPr>
            </a:p>
          </p:txBody>
        </p:sp>
        <p:sp>
          <p:nvSpPr>
            <p:cNvPr id="15" name="文本框 13">
              <a:extLst>
                <a:ext uri="{FF2B5EF4-FFF2-40B4-BE49-F238E27FC236}">
                  <a16:creationId xmlns:a16="http://schemas.microsoft.com/office/drawing/2014/main" id="{5D71E85E-2AF7-4418-B8D0-F41490C1CD0C}"/>
                </a:ext>
              </a:extLst>
            </p:cNvPr>
            <p:cNvSpPr txBox="1"/>
            <p:nvPr/>
          </p:nvSpPr>
          <p:spPr>
            <a:xfrm>
              <a:off x="2478" y="5719"/>
              <a:ext cx="7370" cy="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eaLnBrk="1" fontAlgn="auto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ü"/>
              </a:pPr>
              <a:r>
                <a:rPr sz="1000" i="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微软雅黑" panose="020B0503020204020204" pitchFamily="34" charset="-122"/>
                </a:rPr>
                <a:t>回転、ズーム、ローミング操作をサポート</a:t>
              </a:r>
              <a:r>
                <a:rPr lang="ja-JP" altLang="en-US" sz="1000" b="1" i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+mn-ea"/>
                </a:rPr>
                <a:t>。</a:t>
              </a:r>
              <a:endParaRPr lang="zh-CN" altLang="en-US" sz="1000" b="1" i="0" dirty="0">
                <a:solidFill>
                  <a:srgbClr val="000000">
                    <a:lumMod val="65000"/>
                    <a:lumOff val="35000"/>
                  </a:srgb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ea"/>
              </a:endParaRPr>
            </a:p>
          </p:txBody>
        </p:sp>
      </p:grpSp>
      <p:pic>
        <p:nvPicPr>
          <p:cNvPr id="16" name="图片 17">
            <a:extLst>
              <a:ext uri="{FF2B5EF4-FFF2-40B4-BE49-F238E27FC236}">
                <a16:creationId xmlns:a16="http://schemas.microsoft.com/office/drawing/2014/main" id="{BE8EDF03-E918-4021-81B5-681A5E3E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285" y="3604260"/>
            <a:ext cx="5151120" cy="2606040"/>
          </a:xfrm>
          <a:prstGeom prst="rect">
            <a:avLst/>
          </a:prstGeom>
        </p:spPr>
      </p:pic>
      <p:pic>
        <p:nvPicPr>
          <p:cNvPr id="17" name="图片 20">
            <a:extLst>
              <a:ext uri="{FF2B5EF4-FFF2-40B4-BE49-F238E27FC236}">
                <a16:creationId xmlns:a16="http://schemas.microsoft.com/office/drawing/2014/main" id="{CF003D87-6C52-4F18-9F46-91461FC30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285" y="1076325"/>
            <a:ext cx="5150485" cy="248094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26A010-F07E-4895-A99C-4E3906D27800}"/>
              </a:ext>
            </a:extLst>
          </p:cNvPr>
          <p:cNvSpPr txBox="1"/>
          <p:nvPr/>
        </p:nvSpPr>
        <p:spPr>
          <a:xfrm>
            <a:off x="6600056" y="1078230"/>
            <a:ext cx="648072" cy="1185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kumimoji="1" lang="en-US" altLang="ja-JP" sz="5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kumimoji="1" lang="en-US" altLang="ja-JP" sz="5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PcVuePortal</a:t>
            </a:r>
            <a:endParaRPr kumimoji="1" lang="ja-JP" altLang="en-US" sz="5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3486C9-CD92-44C1-99CE-62E606716327}"/>
              </a:ext>
            </a:extLst>
          </p:cNvPr>
          <p:cNvSpPr txBox="1"/>
          <p:nvPr/>
        </p:nvSpPr>
        <p:spPr>
          <a:xfrm>
            <a:off x="6600056" y="3604260"/>
            <a:ext cx="648072" cy="1185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r>
              <a:rPr kumimoji="1" lang="en-US" altLang="ja-JP" sz="500" i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kumimoji="1" lang="en-US" altLang="ja-JP" sz="500" i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PcVuePortal</a:t>
            </a:r>
            <a:endParaRPr kumimoji="1" lang="ja-JP" altLang="en-US" sz="500" i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44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257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784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320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1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953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5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PcVue </a:t>
            </a:r>
            <a:r>
              <a:rPr lang="en-US" altLang="ja-JP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Japan</a:t>
            </a:r>
            <a:r>
              <a:rPr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の取組み課題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795" y="980728"/>
            <a:ext cx="8004409" cy="491068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57575A6-E91E-45C2-87C7-F4EBDD4BE573}"/>
              </a:ext>
            </a:extLst>
          </p:cNvPr>
          <p:cNvSpPr txBox="1"/>
          <p:nvPr/>
        </p:nvSpPr>
        <p:spPr>
          <a:xfrm>
            <a:off x="9336360" y="3913466"/>
            <a:ext cx="1368152" cy="374571"/>
          </a:xfrm>
          <a:prstGeom prst="roundRect">
            <a:avLst/>
          </a:prstGeom>
          <a:solidFill>
            <a:srgbClr val="CC241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PcVue</a:t>
            </a:r>
            <a:r>
              <a:rPr kumimoji="1" lang="ja-JP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強み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AF925D-ACE5-4939-BA0F-897D173F2335}"/>
              </a:ext>
            </a:extLst>
          </p:cNvPr>
          <p:cNvSpPr txBox="1"/>
          <p:nvPr/>
        </p:nvSpPr>
        <p:spPr>
          <a:xfrm>
            <a:off x="8850306" y="3595075"/>
            <a:ext cx="2214246" cy="34051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CC24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大規模化・多種接続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D1D85E-6381-4CE5-981D-978B58B55F5F}"/>
              </a:ext>
            </a:extLst>
          </p:cNvPr>
          <p:cNvSpPr txBox="1"/>
          <p:nvPr/>
        </p:nvSpPr>
        <p:spPr>
          <a:xfrm>
            <a:off x="8299177" y="2050215"/>
            <a:ext cx="3269431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⇒ </a:t>
            </a:r>
            <a:r>
              <a:rPr kumimoji="1" lang="en-US" altLang="ja-JP" sz="16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SNMP</a:t>
            </a:r>
            <a:r>
              <a:rPr kumimoji="1" lang="ja-JP" altLang="en-US" sz="16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･</a:t>
            </a:r>
            <a:r>
              <a:rPr kumimoji="1" lang="en-US" altLang="ja-JP" sz="16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Universal Data Connector</a:t>
            </a:r>
            <a:endParaRPr kumimoji="1" lang="ja-JP" altLang="en-US" sz="16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EF31BF2-AB5C-436D-B4CF-81ED5C7580A6}"/>
              </a:ext>
            </a:extLst>
          </p:cNvPr>
          <p:cNvSpPr txBox="1"/>
          <p:nvPr/>
        </p:nvSpPr>
        <p:spPr>
          <a:xfrm>
            <a:off x="3922258" y="993202"/>
            <a:ext cx="1489666" cy="340519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b="1" dirty="0">
                <a:solidFill>
                  <a:srgbClr val="CC24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システム統合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D782A1A-9524-4E64-B870-52B031517852}"/>
              </a:ext>
            </a:extLst>
          </p:cNvPr>
          <p:cNvSpPr txBox="1"/>
          <p:nvPr/>
        </p:nvSpPr>
        <p:spPr>
          <a:xfrm>
            <a:off x="4043772" y="1284011"/>
            <a:ext cx="1368152" cy="374571"/>
          </a:xfrm>
          <a:prstGeom prst="roundRect">
            <a:avLst/>
          </a:prstGeom>
          <a:solidFill>
            <a:srgbClr val="CC241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PcVue</a:t>
            </a:r>
            <a:r>
              <a:rPr kumimoji="1" lang="ja-JP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強み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AB882AF-3C99-47AE-B1C6-C40F74DEC9AC}"/>
              </a:ext>
            </a:extLst>
          </p:cNvPr>
          <p:cNvSpPr txBox="1"/>
          <p:nvPr/>
        </p:nvSpPr>
        <p:spPr>
          <a:xfrm>
            <a:off x="407368" y="3932784"/>
            <a:ext cx="432048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Web3D</a:t>
            </a:r>
            <a:r>
              <a:rPr kumimoji="1" lang="ja-JP" altLang="en-US" sz="1400" dirty="0">
                <a:solidFill>
                  <a:srgbClr val="FF0000"/>
                </a:solidFill>
              </a:rPr>
              <a:t>画面対応・大規模 </a:t>
            </a:r>
            <a:r>
              <a:rPr kumimoji="1" lang="en-US" altLang="ja-JP" sz="1400" dirty="0">
                <a:solidFill>
                  <a:srgbClr val="FF0000"/>
                </a:solidFill>
              </a:rPr>
              <a:t>Database</a:t>
            </a:r>
            <a:r>
              <a:rPr kumimoji="1" lang="ja-JP" altLang="en-US" sz="1400" dirty="0">
                <a:solidFill>
                  <a:srgbClr val="FF0000"/>
                </a:solidFill>
              </a:rPr>
              <a:t>化の信頼性向上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⇒</a:t>
            </a:r>
            <a:r>
              <a:rPr kumimoji="1" lang="en-US" altLang="ja-JP" sz="1400" dirty="0">
                <a:solidFill>
                  <a:srgbClr val="FF0000"/>
                </a:solidFill>
              </a:rPr>
              <a:t>SCADA</a:t>
            </a:r>
            <a:r>
              <a:rPr kumimoji="1" lang="ja-JP" altLang="en-US" sz="1400" dirty="0">
                <a:solidFill>
                  <a:srgbClr val="FF0000"/>
                </a:solidFill>
              </a:rPr>
              <a:t>全般の課題</a:t>
            </a:r>
            <a:endParaRPr kumimoji="1" lang="en-US" altLang="ja-JP" sz="14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3F27C1E-2B7A-4F91-BDE9-BB90D761BEF7}"/>
              </a:ext>
            </a:extLst>
          </p:cNvPr>
          <p:cNvSpPr txBox="1"/>
          <p:nvPr/>
        </p:nvSpPr>
        <p:spPr>
          <a:xfrm>
            <a:off x="4259162" y="6104186"/>
            <a:ext cx="5760640" cy="513993"/>
          </a:xfrm>
          <a:prstGeom prst="parallelogram">
            <a:avLst/>
          </a:prstGeom>
          <a:solidFill>
            <a:srgbClr val="CC241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kumimoji="1" lang="ja-JP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課題対応を強化して、</a:t>
            </a:r>
            <a:r>
              <a:rPr kumimoji="1" lang="en-US" altLang="ja-JP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PcVue</a:t>
            </a:r>
            <a:r>
              <a:rPr kumimoji="1" lang="ja-JP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の汎用性を更に伸ばす</a:t>
            </a:r>
            <a:endParaRPr kumimoji="1" lang="en-US" altLang="ja-JP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5C3082F-6BA5-4EFA-82D7-D2B997EB5835}"/>
              </a:ext>
            </a:extLst>
          </p:cNvPr>
          <p:cNvSpPr txBox="1"/>
          <p:nvPr/>
        </p:nvSpPr>
        <p:spPr>
          <a:xfrm>
            <a:off x="7174465" y="980728"/>
            <a:ext cx="3351682" cy="4308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大規模 </a:t>
            </a:r>
            <a:r>
              <a:rPr kumimoji="1" lang="en-US" altLang="ja-JP" sz="1400" dirty="0">
                <a:solidFill>
                  <a:srgbClr val="FF0000"/>
                </a:solidFill>
              </a:rPr>
              <a:t>Database</a:t>
            </a:r>
            <a:r>
              <a:rPr kumimoji="1" lang="ja-JP" altLang="en-US" sz="1400" dirty="0">
                <a:solidFill>
                  <a:srgbClr val="FF0000"/>
                </a:solidFill>
              </a:rPr>
              <a:t>を活用した</a:t>
            </a:r>
            <a:r>
              <a:rPr kumimoji="1" lang="en-US" altLang="ja-JP" sz="1400" dirty="0">
                <a:solidFill>
                  <a:srgbClr val="FF0000"/>
                </a:solidFill>
              </a:rPr>
              <a:t>Dashboard</a:t>
            </a:r>
            <a:r>
              <a:rPr kumimoji="1" lang="ja-JP" altLang="en-US" sz="1400" dirty="0">
                <a:solidFill>
                  <a:srgbClr val="FF0000"/>
                </a:solidFill>
              </a:rPr>
              <a:t>対応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⇒</a:t>
            </a:r>
            <a:r>
              <a:rPr kumimoji="1" lang="en-US" altLang="ja-JP" sz="1400" dirty="0">
                <a:solidFill>
                  <a:srgbClr val="FF0000"/>
                </a:solidFill>
              </a:rPr>
              <a:t>SCADA</a:t>
            </a:r>
            <a:r>
              <a:rPr kumimoji="1" lang="ja-JP" altLang="en-US" sz="1400" dirty="0">
                <a:solidFill>
                  <a:srgbClr val="FF0000"/>
                </a:solidFill>
              </a:rPr>
              <a:t>全般の課題</a:t>
            </a:r>
            <a:endParaRPr kumimoji="1" lang="en-US" altLang="ja-JP" sz="1400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CEB6D2F-CAC1-4598-BBD9-9D6620B00D0B}"/>
              </a:ext>
            </a:extLst>
          </p:cNvPr>
          <p:cNvSpPr txBox="1"/>
          <p:nvPr/>
        </p:nvSpPr>
        <p:spPr>
          <a:xfrm>
            <a:off x="7687790" y="5212981"/>
            <a:ext cx="1727966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⇒ </a:t>
            </a:r>
            <a:r>
              <a:rPr kumimoji="1" lang="en-US" altLang="ja-JP" sz="16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GIS</a:t>
            </a:r>
            <a:r>
              <a:rPr kumimoji="1" lang="ja-JP" altLang="en-US" sz="16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･</a:t>
            </a:r>
            <a:r>
              <a:rPr kumimoji="1" lang="en-US" altLang="ja-JP" sz="1600" u="sng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SnapVue</a:t>
            </a:r>
            <a:endParaRPr kumimoji="1" lang="ja-JP" altLang="en-US" sz="16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3EF2BDF-FDB8-4454-88E3-7B69A9E43ED5}"/>
              </a:ext>
            </a:extLst>
          </p:cNvPr>
          <p:cNvSpPr txBox="1"/>
          <p:nvPr/>
        </p:nvSpPr>
        <p:spPr>
          <a:xfrm>
            <a:off x="4799856" y="5490227"/>
            <a:ext cx="1727966" cy="37457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⇒ </a:t>
            </a:r>
            <a:r>
              <a:rPr kumimoji="1" lang="en-US" altLang="ja-JP" sz="16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PcVue</a:t>
            </a:r>
            <a:r>
              <a:rPr kumimoji="1" lang="ja-JP" altLang="en-US" sz="16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ja-JP" sz="1600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built-in</a:t>
            </a:r>
            <a:endParaRPr kumimoji="1" lang="ja-JP" altLang="en-US" sz="1600" u="sng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動作設定ボタン: 進む/次へ 1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D8544B0-7D54-405E-A531-9AD17A027F73}"/>
              </a:ext>
            </a:extLst>
          </p:cNvPr>
          <p:cNvSpPr/>
          <p:nvPr/>
        </p:nvSpPr>
        <p:spPr>
          <a:xfrm>
            <a:off x="10848528" y="3666136"/>
            <a:ext cx="432048" cy="216296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動作設定ボタン: 進む/次へ 19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CE7D7E4-AECF-4B56-B366-5E5E2223F8E9}"/>
              </a:ext>
            </a:extLst>
          </p:cNvPr>
          <p:cNvSpPr/>
          <p:nvPr/>
        </p:nvSpPr>
        <p:spPr>
          <a:xfrm>
            <a:off x="11496600" y="2155582"/>
            <a:ext cx="432048" cy="216296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動作設定ボタン: 進む/次へ 20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F791DE6-5CC6-4EFD-B674-77E159B6EB8B}"/>
              </a:ext>
            </a:extLst>
          </p:cNvPr>
          <p:cNvSpPr/>
          <p:nvPr/>
        </p:nvSpPr>
        <p:spPr>
          <a:xfrm>
            <a:off x="9358870" y="5332369"/>
            <a:ext cx="432048" cy="216296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動作設定ボタン: 進む/次へ 21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9C7FF2BA-C2E7-4BF0-9266-0D8A54E31FB6}"/>
              </a:ext>
            </a:extLst>
          </p:cNvPr>
          <p:cNvSpPr/>
          <p:nvPr/>
        </p:nvSpPr>
        <p:spPr>
          <a:xfrm>
            <a:off x="5231791" y="1955478"/>
            <a:ext cx="432048" cy="216296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840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29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247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834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567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220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682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967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548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430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>
            <a:extLst>
              <a:ext uri="{FF2B5EF4-FFF2-40B4-BE49-F238E27FC236}">
                <a16:creationId xmlns:a16="http://schemas.microsoft.com/office/drawing/2014/main" id="{9D463D4B-2047-4BC1-BEDB-A66954E8B71F}"/>
              </a:ext>
            </a:extLst>
          </p:cNvPr>
          <p:cNvSpPr/>
          <p:nvPr/>
        </p:nvSpPr>
        <p:spPr>
          <a:xfrm>
            <a:off x="2003425" y="-859155"/>
            <a:ext cx="8185785" cy="8794115"/>
          </a:xfrm>
          <a:prstGeom prst="rect">
            <a:avLst/>
          </a:prstGeom>
          <a:blipFill rotWithShape="1">
            <a:blip r:embed="rId6">
              <a:alphaModFix amt="1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" name="组合 29">
            <a:extLst>
              <a:ext uri="{FF2B5EF4-FFF2-40B4-BE49-F238E27FC236}">
                <a16:creationId xmlns:a16="http://schemas.microsoft.com/office/drawing/2014/main" id="{EB321091-CED2-471F-82F2-45EAF76838C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582920" y="2264410"/>
            <a:ext cx="1026160" cy="1026160"/>
            <a:chOff x="2870" y="3715"/>
            <a:chExt cx="1616" cy="1616"/>
          </a:xfrm>
          <a:effectLst>
            <a:outerShdw blurRad="50800" dist="38100" dir="5400000" algn="t" rotWithShape="0">
              <a:srgbClr val="FF0000">
                <a:alpha val="40000"/>
              </a:srgbClr>
            </a:outerShdw>
          </a:effectLst>
        </p:grpSpPr>
        <p:sp>
          <p:nvSpPr>
            <p:cNvPr id="5" name="矩形 30">
              <a:extLst>
                <a:ext uri="{FF2B5EF4-FFF2-40B4-BE49-F238E27FC236}">
                  <a16:creationId xmlns:a16="http://schemas.microsoft.com/office/drawing/2014/main" id="{2D9F3F6E-7FBA-4BF2-B147-87EEBC6612A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2870" y="3715"/>
              <a:ext cx="1616" cy="16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" name="文本框 31">
              <a:extLst>
                <a:ext uri="{FF2B5EF4-FFF2-40B4-BE49-F238E27FC236}">
                  <a16:creationId xmlns:a16="http://schemas.microsoft.com/office/drawing/2014/main" id="{9DB75929-95FB-41DC-91AC-61E8EF8C1247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870" y="3715"/>
              <a:ext cx="1616" cy="1616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 anchor="ctr" anchorCtr="0">
              <a:norm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01</a:t>
              </a:r>
            </a:p>
          </p:txBody>
        </p:sp>
      </p:grp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B374A915-F8CF-4BAD-933E-849F3F6BBDD8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458460" y="3571875"/>
            <a:ext cx="2005330" cy="506730"/>
          </a:xfrm>
          <a:prstGeom prst="rect">
            <a:avLst/>
          </a:prstGeom>
          <a:noFill/>
          <a:ln w="9525">
            <a:noFill/>
          </a:ln>
        </p:spPr>
        <p:txBody>
          <a:bodyPr lIns="68553" tIns="34277" rIns="68553" bIns="34277" anchor="b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665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218565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265">
                <a:solidFill>
                  <a:schemeClr val="tx1"/>
                </a:solidFill>
                <a:latin typeface="+mn-lt"/>
                <a:ea typeface="+mn-ea"/>
              </a:defRPr>
            </a:lvl3pPr>
            <a:lvl4pPr marL="1828165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4pPr>
            <a:lvl5pPr marL="2436495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5pPr>
            <a:lvl6pPr marL="3046095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6pPr>
            <a:lvl7pPr marL="3655695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7pPr>
            <a:lvl8pPr marL="426466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0" algn="l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6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zh-CN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製品概要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0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0">
            <a:extLst>
              <a:ext uri="{FF2B5EF4-FFF2-40B4-BE49-F238E27FC236}">
                <a16:creationId xmlns:a16="http://schemas.microsoft.com/office/drawing/2014/main" id="{42376C52-F085-4D10-95AC-C5D55155FEBF}"/>
              </a:ext>
            </a:extLst>
          </p:cNvPr>
          <p:cNvSpPr txBox="1"/>
          <p:nvPr/>
        </p:nvSpPr>
        <p:spPr>
          <a:xfrm>
            <a:off x="119336" y="159602"/>
            <a:ext cx="8151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微软雅黑" panose="020B0503020204020204" pitchFamily="34" charset="-122"/>
              </a:rPr>
              <a:t>システム構成</a:t>
            </a:r>
          </a:p>
        </p:txBody>
      </p:sp>
      <p:sp>
        <p:nvSpPr>
          <p:cNvPr id="6" name="矩形 33">
            <a:extLst>
              <a:ext uri="{FF2B5EF4-FFF2-40B4-BE49-F238E27FC236}">
                <a16:creationId xmlns:a16="http://schemas.microsoft.com/office/drawing/2014/main" id="{B453892D-7F9D-472B-AC56-1FE2951C197F}"/>
              </a:ext>
            </a:extLst>
          </p:cNvPr>
          <p:cNvSpPr/>
          <p:nvPr/>
        </p:nvSpPr>
        <p:spPr>
          <a:xfrm>
            <a:off x="608330" y="2264410"/>
            <a:ext cx="1026795" cy="2676525"/>
          </a:xfrm>
          <a:prstGeom prst="rect">
            <a:avLst/>
          </a:prstGeom>
          <a:solidFill>
            <a:srgbClr val="2E5999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txBody>
          <a:bodyPr rtlCol="0" anchor="ctr"/>
          <a:lstStyle/>
          <a:p>
            <a:pPr algn="ctr" defTabSz="1219200">
              <a:defRPr/>
            </a:pPr>
            <a:endParaRPr lang="en-US" altLang="zh-CN" sz="1065" b="1" kern="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1219200">
              <a:defRPr/>
            </a:pPr>
            <a:endParaRPr lang="en-US" altLang="zh-CN" sz="1065" b="1" kern="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1219200">
              <a:defRPr/>
            </a:pPr>
            <a:endParaRPr lang="en-US" altLang="zh-CN" sz="1065" b="1" kern="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1219200">
              <a:lnSpc>
                <a:spcPct val="150000"/>
              </a:lnSpc>
              <a:defRPr/>
            </a:pPr>
            <a:r>
              <a:rPr lang="en-US" altLang="zh-CN" sz="1065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 </a:t>
            </a:r>
            <a:endParaRPr lang="zh-CN" altLang="en-US" sz="1065" b="1" kern="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1219200">
              <a:lnSpc>
                <a:spcPct val="150000"/>
              </a:lnSpc>
              <a:defRPr/>
            </a:pPr>
            <a:endParaRPr lang="en-US" altLang="zh-CN" sz="1065" b="1" kern="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1219200">
              <a:defRPr/>
            </a:pPr>
            <a:endParaRPr lang="en-US" altLang="zh-CN" sz="1065" b="1" kern="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1219200">
              <a:defRPr/>
            </a:pPr>
            <a:endParaRPr lang="en-US" altLang="zh-CN" sz="1200" b="1" kern="0" dirty="0" err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1219200">
              <a:defRPr/>
            </a:pPr>
            <a:endParaRPr lang="en-US" altLang="zh-CN" sz="1200" b="1" kern="0" dirty="0" err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1219200">
              <a:defRPr/>
            </a:pPr>
            <a:endParaRPr lang="en-US" altLang="zh-CN" sz="1200" b="1" kern="0" dirty="0" err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1219200">
              <a:defRPr/>
            </a:pPr>
            <a:endParaRPr lang="en-US" altLang="zh-CN" sz="1200" b="1" kern="0" dirty="0" err="1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 defTabSz="1219200">
              <a:defRPr/>
            </a:pPr>
            <a:r>
              <a:rPr lang="en-US" altLang="ja-JP" sz="12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PcVue</a:t>
            </a:r>
          </a:p>
          <a:p>
            <a:pPr algn="ctr" defTabSz="1219200">
              <a:defRPr/>
            </a:pPr>
            <a:r>
              <a:rPr lang="en-US" altLang="zh-CN" sz="12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Portal</a:t>
            </a:r>
          </a:p>
        </p:txBody>
      </p:sp>
      <p:sp>
        <p:nvSpPr>
          <p:cNvPr id="7" name="矩形 39">
            <a:extLst>
              <a:ext uri="{FF2B5EF4-FFF2-40B4-BE49-F238E27FC236}">
                <a16:creationId xmlns:a16="http://schemas.microsoft.com/office/drawing/2014/main" id="{69264944-4B2F-4FE7-919A-3E977EBFF474}"/>
              </a:ext>
            </a:extLst>
          </p:cNvPr>
          <p:cNvSpPr/>
          <p:nvPr/>
        </p:nvSpPr>
        <p:spPr>
          <a:xfrm>
            <a:off x="608330" y="1025525"/>
            <a:ext cx="1026795" cy="981075"/>
          </a:xfrm>
          <a:prstGeom prst="rect">
            <a:avLst/>
          </a:prstGeom>
          <a:solidFill>
            <a:srgbClr val="1FA7CE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b="1" kern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矩形 75">
            <a:extLst>
              <a:ext uri="{FF2B5EF4-FFF2-40B4-BE49-F238E27FC236}">
                <a16:creationId xmlns:a16="http://schemas.microsoft.com/office/drawing/2014/main" id="{7FA40D85-8331-4F04-B492-6CC8127900B2}"/>
              </a:ext>
            </a:extLst>
          </p:cNvPr>
          <p:cNvSpPr/>
          <p:nvPr/>
        </p:nvSpPr>
        <p:spPr>
          <a:xfrm>
            <a:off x="608330" y="5239385"/>
            <a:ext cx="1026795" cy="952500"/>
          </a:xfrm>
          <a:prstGeom prst="rect">
            <a:avLst/>
          </a:prstGeom>
          <a:solidFill>
            <a:srgbClr val="005982"/>
          </a:solidFill>
          <a:ln w="3175" cap="flat" cmpd="sng" algn="ctr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chemeClr val="accent2">
                <a:alpha val="40000"/>
              </a:schemeClr>
            </a:outerShdw>
          </a:effectLst>
        </p:spPr>
        <p:txBody>
          <a:bodyPr rtlCol="0" anchor="ctr"/>
          <a:lstStyle/>
          <a:p>
            <a:pPr algn="ctr"/>
            <a:endParaRPr lang="zh-CN" altLang="en-US" sz="1400" b="1" kern="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文本框 89">
            <a:extLst>
              <a:ext uri="{FF2B5EF4-FFF2-40B4-BE49-F238E27FC236}">
                <a16:creationId xmlns:a16="http://schemas.microsoft.com/office/drawing/2014/main" id="{0E9FA5CB-7723-4FE2-BC52-673B54FAF354}"/>
              </a:ext>
            </a:extLst>
          </p:cNvPr>
          <p:cNvSpPr txBox="1"/>
          <p:nvPr/>
        </p:nvSpPr>
        <p:spPr>
          <a:xfrm>
            <a:off x="3723640" y="5240655"/>
            <a:ext cx="356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defTabSz="1219200">
              <a:buClrTx/>
              <a:buSzTx/>
              <a:buFontTx/>
              <a:defRPr/>
            </a:pPr>
            <a:r>
              <a:rPr lang="en-US" altLang="zh-CN" sz="900" kern="0" dirty="0">
                <a:solidFill>
                  <a:srgbClr val="063C7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+mn-ea"/>
              </a:rPr>
              <a:t>API</a:t>
            </a:r>
          </a:p>
        </p:txBody>
      </p:sp>
      <p:sp>
        <p:nvSpPr>
          <p:cNvPr id="10" name="文本框 90">
            <a:extLst>
              <a:ext uri="{FF2B5EF4-FFF2-40B4-BE49-F238E27FC236}">
                <a16:creationId xmlns:a16="http://schemas.microsoft.com/office/drawing/2014/main" id="{FD30D1F0-C4D5-4C1E-83FC-DC4413BBC400}"/>
              </a:ext>
            </a:extLst>
          </p:cNvPr>
          <p:cNvSpPr txBox="1"/>
          <p:nvPr/>
        </p:nvSpPr>
        <p:spPr>
          <a:xfrm>
            <a:off x="6433185" y="5228590"/>
            <a:ext cx="356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defTabSz="1219200">
              <a:buClrTx/>
              <a:buSzTx/>
              <a:buFontTx/>
              <a:defRPr/>
            </a:pPr>
            <a:r>
              <a:rPr lang="en-US" altLang="zh-CN" sz="900" kern="0" dirty="0">
                <a:solidFill>
                  <a:srgbClr val="063C7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+mn-ea"/>
              </a:rPr>
              <a:t>API</a:t>
            </a:r>
          </a:p>
        </p:txBody>
      </p:sp>
      <p:sp>
        <p:nvSpPr>
          <p:cNvPr id="11" name="文本框 91">
            <a:extLst>
              <a:ext uri="{FF2B5EF4-FFF2-40B4-BE49-F238E27FC236}">
                <a16:creationId xmlns:a16="http://schemas.microsoft.com/office/drawing/2014/main" id="{6F52DF22-C2FF-4609-BB10-3396BB871B72}"/>
              </a:ext>
            </a:extLst>
          </p:cNvPr>
          <p:cNvSpPr txBox="1"/>
          <p:nvPr/>
        </p:nvSpPr>
        <p:spPr>
          <a:xfrm>
            <a:off x="8945880" y="5237480"/>
            <a:ext cx="356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defTabSz="1219200">
              <a:buClrTx/>
              <a:buSzTx/>
              <a:buFontTx/>
              <a:defRPr/>
            </a:pPr>
            <a:r>
              <a:rPr lang="en-US" altLang="zh-CN" sz="900" kern="0" dirty="0">
                <a:solidFill>
                  <a:srgbClr val="063C7F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+mn-ea"/>
              </a:rPr>
              <a:t>API</a:t>
            </a:r>
          </a:p>
        </p:txBody>
      </p:sp>
      <p:sp>
        <p:nvSpPr>
          <p:cNvPr id="13" name="文本框 9">
            <a:extLst>
              <a:ext uri="{FF2B5EF4-FFF2-40B4-BE49-F238E27FC236}">
                <a16:creationId xmlns:a16="http://schemas.microsoft.com/office/drawing/2014/main" id="{C933666D-5E80-4141-8432-C1F7A12CC77C}"/>
              </a:ext>
            </a:extLst>
          </p:cNvPr>
          <p:cNvSpPr txBox="1"/>
          <p:nvPr/>
        </p:nvSpPr>
        <p:spPr>
          <a:xfrm>
            <a:off x="650930" y="3346460"/>
            <a:ext cx="1041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グラフィカル構成ソフト</a:t>
            </a:r>
          </a:p>
        </p:txBody>
      </p:sp>
      <p:sp>
        <p:nvSpPr>
          <p:cNvPr id="14" name="文本框 92">
            <a:extLst>
              <a:ext uri="{FF2B5EF4-FFF2-40B4-BE49-F238E27FC236}">
                <a16:creationId xmlns:a16="http://schemas.microsoft.com/office/drawing/2014/main" id="{7E2A7E04-9FD2-4F41-B4E0-0365B45B49E7}"/>
              </a:ext>
            </a:extLst>
          </p:cNvPr>
          <p:cNvSpPr txBox="1"/>
          <p:nvPr/>
        </p:nvSpPr>
        <p:spPr>
          <a:xfrm>
            <a:off x="534035" y="1514475"/>
            <a:ext cx="117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+mn-ea"/>
              </a:rPr>
              <a:t>アプリケーション側</a:t>
            </a:r>
          </a:p>
        </p:txBody>
      </p:sp>
      <p:sp>
        <p:nvSpPr>
          <p:cNvPr id="15" name="文本框 93">
            <a:extLst>
              <a:ext uri="{FF2B5EF4-FFF2-40B4-BE49-F238E27FC236}">
                <a16:creationId xmlns:a16="http://schemas.microsoft.com/office/drawing/2014/main" id="{15BDD790-8BCB-4057-941F-B0D9A3CBB3E6}"/>
              </a:ext>
            </a:extLst>
          </p:cNvPr>
          <p:cNvSpPr txBox="1"/>
          <p:nvPr/>
        </p:nvSpPr>
        <p:spPr>
          <a:xfrm>
            <a:off x="463550" y="5758180"/>
            <a:ext cx="11753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+mn-ea"/>
              </a:rPr>
              <a:t>    </a:t>
            </a:r>
            <a:r>
              <a:rPr lang="zh-CN" altLang="en-US" sz="14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+mn-ea"/>
              </a:rPr>
              <a:t>データ層</a:t>
            </a:r>
          </a:p>
        </p:txBody>
      </p:sp>
      <p:grpSp>
        <p:nvGrpSpPr>
          <p:cNvPr id="16" name="组合 30">
            <a:extLst>
              <a:ext uri="{FF2B5EF4-FFF2-40B4-BE49-F238E27FC236}">
                <a16:creationId xmlns:a16="http://schemas.microsoft.com/office/drawing/2014/main" id="{74C75DC9-DC4F-4C59-8441-AB0DE4AC3F6E}"/>
              </a:ext>
            </a:extLst>
          </p:cNvPr>
          <p:cNvGrpSpPr/>
          <p:nvPr/>
        </p:nvGrpSpPr>
        <p:grpSpPr>
          <a:xfrm>
            <a:off x="2212974" y="1061720"/>
            <a:ext cx="8228516" cy="944880"/>
            <a:chOff x="2853" y="1635"/>
            <a:chExt cx="12751" cy="1602"/>
          </a:xfrm>
          <a:solidFill>
            <a:schemeClr val="bg1"/>
          </a:solidFill>
          <a:effectLst>
            <a:outerShdw blurRad="495300" sx="97000" sy="97000" algn="ctr" rotWithShape="0">
              <a:prstClr val="black">
                <a:alpha val="19000"/>
              </a:prstClr>
            </a:outerShdw>
          </a:effectLst>
        </p:grpSpPr>
        <p:grpSp>
          <p:nvGrpSpPr>
            <p:cNvPr id="17" name="组合 32">
              <a:extLst>
                <a:ext uri="{FF2B5EF4-FFF2-40B4-BE49-F238E27FC236}">
                  <a16:creationId xmlns:a16="http://schemas.microsoft.com/office/drawing/2014/main" id="{841EC2C6-B893-499D-8AC3-8913C94ADC6C}"/>
                </a:ext>
              </a:extLst>
            </p:cNvPr>
            <p:cNvGrpSpPr/>
            <p:nvPr/>
          </p:nvGrpSpPr>
          <p:grpSpPr>
            <a:xfrm>
              <a:off x="2853" y="1635"/>
              <a:ext cx="12751" cy="1602"/>
              <a:chOff x="2089603" y="1356360"/>
              <a:chExt cx="8097079" cy="1017270"/>
            </a:xfrm>
            <a:grpFill/>
          </p:grpSpPr>
          <p:sp>
            <p:nvSpPr>
              <p:cNvPr id="19" name="矩形 35">
                <a:extLst>
                  <a:ext uri="{FF2B5EF4-FFF2-40B4-BE49-F238E27FC236}">
                    <a16:creationId xmlns:a16="http://schemas.microsoft.com/office/drawing/2014/main" id="{440E70C4-4169-4AC8-85C8-C71A1CED802C}"/>
                  </a:ext>
                </a:extLst>
              </p:cNvPr>
              <p:cNvSpPr/>
              <p:nvPr/>
            </p:nvSpPr>
            <p:spPr>
              <a:xfrm>
                <a:off x="2089603" y="1356360"/>
                <a:ext cx="8097079" cy="1017270"/>
              </a:xfrm>
              <a:prstGeom prst="rect">
                <a:avLst/>
              </a:prstGeom>
              <a:grpFill/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algn="l"/>
                <a:r>
                  <a:rPr lang="en-US" altLang="zh-CN" sz="12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</a:t>
                </a:r>
                <a:r>
                  <a:rPr lang="en-US" altLang="zh-CN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</a:t>
                </a:r>
                <a:r>
                  <a:rPr lang="ja-JP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　</a:t>
                </a:r>
                <a:r>
                  <a:rPr lang="zh-CN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エンジニア</a:t>
                </a:r>
                <a:r>
                  <a:rPr lang="ja-JP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リング</a:t>
                </a:r>
                <a:r>
                  <a:rPr lang="zh-CN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構成    </a:t>
                </a:r>
                <a:r>
                  <a:rPr lang="ja-JP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　　</a:t>
                </a:r>
                <a:r>
                  <a:rPr lang="zh-CN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プロジェクト操作閲覧   </a:t>
                </a:r>
                <a:r>
                  <a:rPr lang="ja-JP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　　</a:t>
                </a:r>
                <a:r>
                  <a:rPr lang="zh-CN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設備生産モニタリング    </a:t>
                </a:r>
                <a:r>
                  <a:rPr lang="ja-JP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 　</a:t>
                </a:r>
                <a:r>
                  <a:rPr lang="zh-CN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プロセス生産監視    </a:t>
                </a:r>
                <a:r>
                  <a:rPr lang="ja-JP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　　</a:t>
                </a:r>
                <a:r>
                  <a:rPr lang="zh-CN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部門間コラボレーション</a:t>
                </a:r>
                <a:r>
                  <a:rPr lang="zh-CN" altLang="en-US" sz="1200" b="1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</a:t>
                </a:r>
                <a:r>
                  <a:rPr lang="zh-CN" altLang="en-US" sz="1065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 </a:t>
                </a:r>
                <a:r>
                  <a:rPr lang="ja-JP" altLang="en-US" sz="1065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　　</a:t>
                </a:r>
                <a:r>
                  <a:rPr lang="ja-JP" altLang="en-US" sz="1065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スマート</a:t>
                </a:r>
                <a:r>
                  <a:rPr lang="zh-CN" altLang="en-US" sz="10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APP   </a:t>
                </a:r>
                <a:r>
                  <a:rPr lang="zh-CN" altLang="en-US" sz="1065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   </a:t>
                </a:r>
              </a:p>
            </p:txBody>
          </p:sp>
          <p:pic>
            <p:nvPicPr>
              <p:cNvPr id="20" name="图片 9">
                <a:extLst>
                  <a:ext uri="{FF2B5EF4-FFF2-40B4-BE49-F238E27FC236}">
                    <a16:creationId xmlns:a16="http://schemas.microsoft.com/office/drawing/2014/main" id="{702BF307-B48F-421F-B55E-E5165965A148}"/>
                  </a:ext>
                </a:extLst>
              </p:cNvPr>
              <p:cNvPicPr preferRelativeResize="0"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75" r="7031" b="14294"/>
              <a:stretch>
                <a:fillRect/>
              </a:stretch>
            </p:blipFill>
            <p:spPr bwMode="auto">
              <a:xfrm>
                <a:off x="2340610" y="1680210"/>
                <a:ext cx="1121410" cy="633095"/>
              </a:xfrm>
              <a:prstGeom prst="rect">
                <a:avLst/>
              </a:prstGeom>
              <a:grpFill/>
              <a:ln w="3175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63500" sx="102000" sy="102000" algn="ctr" rotWithShape="0">
                  <a:schemeClr val="accent1">
                    <a:lumMod val="90000"/>
                    <a:alpha val="40000"/>
                  </a:schemeClr>
                </a:outerShdw>
              </a:effectLst>
            </p:spPr>
          </p:pic>
          <p:pic>
            <p:nvPicPr>
              <p:cNvPr id="21" name="图片 41">
                <a:extLst>
                  <a:ext uri="{FF2B5EF4-FFF2-40B4-BE49-F238E27FC236}">
                    <a16:creationId xmlns:a16="http://schemas.microsoft.com/office/drawing/2014/main" id="{7CDAF575-FE77-4EC8-8AF3-0631D9C0C272}"/>
                  </a:ext>
                </a:extLst>
              </p:cNvPr>
              <p:cNvPicPr preferRelativeResize="0"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7610" y="1671320"/>
                <a:ext cx="1121410" cy="636905"/>
              </a:xfrm>
              <a:prstGeom prst="rect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63500" sx="102000" sy="102000" algn="ctr" rotWithShape="0">
                  <a:schemeClr val="accent1">
                    <a:lumMod val="90000"/>
                    <a:alpha val="40000"/>
                  </a:schemeClr>
                </a:outerShdw>
              </a:effectLst>
            </p:spPr>
          </p:pic>
          <p:pic>
            <p:nvPicPr>
              <p:cNvPr id="22" name="图片 42">
                <a:extLst>
                  <a:ext uri="{FF2B5EF4-FFF2-40B4-BE49-F238E27FC236}">
                    <a16:creationId xmlns:a16="http://schemas.microsoft.com/office/drawing/2014/main" id="{683DB9D7-5DF8-49B9-BB28-ECE3E15AB8B6}"/>
                  </a:ext>
                </a:extLst>
              </p:cNvPr>
              <p:cNvPicPr preferRelativeResize="0"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3530" y="1671320"/>
                <a:ext cx="1121410" cy="636905"/>
              </a:xfrm>
              <a:prstGeom prst="rect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63500" sx="102000" sy="102000" algn="ctr" rotWithShape="0">
                  <a:schemeClr val="accent1">
                    <a:lumMod val="90000"/>
                    <a:alpha val="40000"/>
                  </a:schemeClr>
                </a:outerShdw>
              </a:effectLst>
            </p:spPr>
          </p:pic>
          <p:pic>
            <p:nvPicPr>
              <p:cNvPr id="23" name="图片 43">
                <a:extLst>
                  <a:ext uri="{FF2B5EF4-FFF2-40B4-BE49-F238E27FC236}">
                    <a16:creationId xmlns:a16="http://schemas.microsoft.com/office/drawing/2014/main" id="{07E1F51F-683E-4B88-A821-258F917D01DF}"/>
                  </a:ext>
                </a:extLst>
              </p:cNvPr>
              <p:cNvPicPr preferRelativeResize="0"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11925" y="1671320"/>
                <a:ext cx="1121410" cy="636905"/>
              </a:xfrm>
              <a:prstGeom prst="rect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63500" sx="102000" sy="102000" algn="ctr" rotWithShape="0">
                  <a:schemeClr val="accent1">
                    <a:lumMod val="90000"/>
                    <a:alpha val="40000"/>
                  </a:schemeClr>
                </a:outerShdw>
              </a:effectLst>
            </p:spPr>
          </p:pic>
          <p:pic>
            <p:nvPicPr>
              <p:cNvPr id="24" name="图片 44">
                <a:extLst>
                  <a:ext uri="{FF2B5EF4-FFF2-40B4-BE49-F238E27FC236}">
                    <a16:creationId xmlns:a16="http://schemas.microsoft.com/office/drawing/2014/main" id="{7444C970-1051-4BC5-92D2-0F8F7B081E1C}"/>
                  </a:ext>
                </a:extLst>
              </p:cNvPr>
              <p:cNvPicPr preferRelativeResize="0"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7785" y="1667510"/>
                <a:ext cx="1121410" cy="636905"/>
              </a:xfrm>
              <a:prstGeom prst="rect">
                <a:avLst/>
              </a:prstGeom>
              <a:grpFill/>
              <a:ln w="3175">
                <a:solidFill>
                  <a:schemeClr val="bg1"/>
                </a:solidFill>
              </a:ln>
              <a:effectLst>
                <a:outerShdw blurRad="63500" sx="102000" sy="102000" algn="ctr" rotWithShape="0">
                  <a:schemeClr val="accent1">
                    <a:lumMod val="90000"/>
                    <a:alpha val="40000"/>
                  </a:schemeClr>
                </a:outerShdw>
              </a:effectLst>
            </p:spPr>
          </p:pic>
        </p:grpSp>
        <p:pic>
          <p:nvPicPr>
            <p:cNvPr id="18" name="图片 36">
              <a:extLst>
                <a:ext uri="{FF2B5EF4-FFF2-40B4-BE49-F238E27FC236}">
                  <a16:creationId xmlns:a16="http://schemas.microsoft.com/office/drawing/2014/main" id="{2F353243-DFD8-4D0E-86AC-03DA3D228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512" y="2109"/>
              <a:ext cx="623" cy="1092"/>
            </a:xfrm>
            <a:prstGeom prst="rect">
              <a:avLst/>
            </a:prstGeom>
            <a:grpFill/>
          </p:spPr>
        </p:pic>
      </p:grpSp>
      <p:grpSp>
        <p:nvGrpSpPr>
          <p:cNvPr id="25" name="组合 2">
            <a:extLst>
              <a:ext uri="{FF2B5EF4-FFF2-40B4-BE49-F238E27FC236}">
                <a16:creationId xmlns:a16="http://schemas.microsoft.com/office/drawing/2014/main" id="{E9219D93-CF53-40D9-BCB3-26E1E389450D}"/>
              </a:ext>
            </a:extLst>
          </p:cNvPr>
          <p:cNvGrpSpPr/>
          <p:nvPr/>
        </p:nvGrpSpPr>
        <p:grpSpPr>
          <a:xfrm>
            <a:off x="2138045" y="5239385"/>
            <a:ext cx="7930515" cy="970280"/>
            <a:chOff x="3292" y="8251"/>
            <a:chExt cx="12489" cy="1528"/>
          </a:xfrm>
        </p:grpSpPr>
        <p:grpSp>
          <p:nvGrpSpPr>
            <p:cNvPr id="26" name="组合 28">
              <a:extLst>
                <a:ext uri="{FF2B5EF4-FFF2-40B4-BE49-F238E27FC236}">
                  <a16:creationId xmlns:a16="http://schemas.microsoft.com/office/drawing/2014/main" id="{1A6933A8-EC52-41C6-B98B-C0079DC25071}"/>
                </a:ext>
              </a:extLst>
            </p:cNvPr>
            <p:cNvGrpSpPr/>
            <p:nvPr/>
          </p:nvGrpSpPr>
          <p:grpSpPr>
            <a:xfrm>
              <a:off x="3292" y="8251"/>
              <a:ext cx="12489" cy="1528"/>
              <a:chOff x="2082165" y="5502275"/>
              <a:chExt cx="8173085" cy="1044575"/>
            </a:xfrm>
            <a:solidFill>
              <a:schemeClr val="bg1"/>
            </a:solidFill>
            <a:effectLst>
              <a:outerShdw blurRad="495300" sx="97000" sy="97000" algn="ctr" rotWithShape="0">
                <a:prstClr val="black">
                  <a:alpha val="19000"/>
                </a:prstClr>
              </a:outerShdw>
            </a:effectLst>
          </p:grpSpPr>
          <p:sp>
            <p:nvSpPr>
              <p:cNvPr id="30" name="矩形 76">
                <a:extLst>
                  <a:ext uri="{FF2B5EF4-FFF2-40B4-BE49-F238E27FC236}">
                    <a16:creationId xmlns:a16="http://schemas.microsoft.com/office/drawing/2014/main" id="{5DDF8F92-D9CA-42DA-9EEA-FB16E8CECFDE}"/>
                  </a:ext>
                </a:extLst>
              </p:cNvPr>
              <p:cNvSpPr/>
              <p:nvPr/>
            </p:nvSpPr>
            <p:spPr>
              <a:xfrm>
                <a:off x="2082165" y="5502275"/>
                <a:ext cx="8173085" cy="1044575"/>
              </a:xfrm>
              <a:prstGeom prst="rect">
                <a:avLst/>
              </a:prstGeom>
              <a:grpFill/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200"/>
                <a:endParaRPr lang="zh-CN" altLang="en-US" sz="1065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31" name="矩形 77">
                <a:extLst>
                  <a:ext uri="{FF2B5EF4-FFF2-40B4-BE49-F238E27FC236}">
                    <a16:creationId xmlns:a16="http://schemas.microsoft.com/office/drawing/2014/main" id="{103B9ABF-A8F1-4C19-8E6A-EA72E41D1DBA}"/>
                  </a:ext>
                </a:extLst>
              </p:cNvPr>
              <p:cNvSpPr/>
              <p:nvPr/>
            </p:nvSpPr>
            <p:spPr>
              <a:xfrm>
                <a:off x="2535555" y="5793740"/>
                <a:ext cx="2950210" cy="431800"/>
              </a:xfrm>
              <a:prstGeom prst="rect">
                <a:avLst/>
              </a:prstGeom>
              <a:grpFill/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200">
                  <a:defRPr/>
                </a:pPr>
                <a:r>
                  <a:rPr lang="zh-CN" altLang="en-US" sz="900" b="1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组态产品 数据库</a:t>
                </a:r>
                <a:endParaRPr lang="en-US" altLang="zh-CN" sz="9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  <a:p>
                <a:pPr algn="ctr" defTabSz="1219200">
                  <a:defRPr/>
                </a:pPr>
                <a:r>
                  <a:rPr lang="en-US" altLang="zh-CN" sz="900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(KingIOServer</a:t>
                </a:r>
                <a:r>
                  <a:rPr lang="zh-CN" altLang="en-US" sz="900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、</a:t>
                </a:r>
                <a:r>
                  <a:rPr lang="en-US" altLang="zh-CN" sz="900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KingSCADA</a:t>
                </a:r>
                <a:r>
                  <a:rPr lang="zh-CN" altLang="en-US" sz="900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、</a:t>
                </a:r>
                <a:r>
                  <a:rPr lang="en-US" altLang="zh-CN" sz="900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KingView)</a:t>
                </a:r>
                <a:endParaRPr lang="zh-CN" altLang="en-US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endParaRPr>
              </a:p>
            </p:txBody>
          </p:sp>
          <p:sp>
            <p:nvSpPr>
              <p:cNvPr id="32" name="矩形 78">
                <a:extLst>
                  <a:ext uri="{FF2B5EF4-FFF2-40B4-BE49-F238E27FC236}">
                    <a16:creationId xmlns:a16="http://schemas.microsoft.com/office/drawing/2014/main" id="{1495D2D4-5A2D-4C08-8C77-FB1710AC31B6}"/>
                  </a:ext>
                </a:extLst>
              </p:cNvPr>
              <p:cNvSpPr/>
              <p:nvPr/>
            </p:nvSpPr>
            <p:spPr>
              <a:xfrm>
                <a:off x="5762625" y="5787390"/>
                <a:ext cx="2136140" cy="438150"/>
              </a:xfrm>
              <a:prstGeom prst="rect">
                <a:avLst/>
              </a:prstGeom>
              <a:grpFill/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200">
                  <a:defRPr/>
                </a:pPr>
                <a:r>
                  <a:rPr lang="zh-CN" altLang="en-US" sz="900" b="1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关系数据库</a:t>
                </a:r>
              </a:p>
              <a:p>
                <a:pPr algn="ctr" defTabSz="1219200">
                  <a:defRPr/>
                </a:pPr>
                <a:r>
                  <a:rPr lang="en-US" altLang="zh-CN" sz="900" b="1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(</a:t>
                </a:r>
                <a:r>
                  <a:rPr lang="en-US" altLang="zh-CN" sz="900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MySQL</a:t>
                </a:r>
                <a:r>
                  <a:rPr lang="zh-CN" altLang="en-US" sz="900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、</a:t>
                </a:r>
                <a:r>
                  <a:rPr lang="en-US" altLang="zh-CN" sz="900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SQLServer</a:t>
                </a:r>
                <a:r>
                  <a:rPr lang="zh-CN" altLang="en-US" sz="900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、</a:t>
                </a:r>
                <a:r>
                  <a:rPr lang="en-US" altLang="zh-CN" sz="900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Oracle</a:t>
                </a:r>
                <a:r>
                  <a:rPr lang="en-US" altLang="zh-CN" sz="900" b="1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)</a:t>
                </a:r>
              </a:p>
            </p:txBody>
          </p:sp>
          <p:sp>
            <p:nvSpPr>
              <p:cNvPr id="33" name="矩形 79">
                <a:extLst>
                  <a:ext uri="{FF2B5EF4-FFF2-40B4-BE49-F238E27FC236}">
                    <a16:creationId xmlns:a16="http://schemas.microsoft.com/office/drawing/2014/main" id="{35B36D4B-6BAC-4039-8814-8A0E811EEDCB}"/>
                  </a:ext>
                </a:extLst>
              </p:cNvPr>
              <p:cNvSpPr/>
              <p:nvPr/>
            </p:nvSpPr>
            <p:spPr>
              <a:xfrm>
                <a:off x="8233410" y="5793740"/>
                <a:ext cx="1374140" cy="431165"/>
              </a:xfrm>
              <a:prstGeom prst="rect">
                <a:avLst/>
              </a:prstGeom>
              <a:grpFill/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200">
                  <a:defRPr/>
                </a:pPr>
                <a:r>
                  <a:rPr lang="zh-CN" altLang="en-US" sz="900" b="1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工业库</a:t>
                </a:r>
              </a:p>
              <a:p>
                <a:pPr algn="ctr" defTabSz="1219200">
                  <a:defRPr/>
                </a:pPr>
                <a:r>
                  <a:rPr lang="en-US" altLang="zh-CN" sz="900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(KingHoatrian)</a:t>
                </a:r>
              </a:p>
            </p:txBody>
          </p:sp>
        </p:grpSp>
        <p:sp>
          <p:nvSpPr>
            <p:cNvPr id="27" name="矩形 94">
              <a:extLst>
                <a:ext uri="{FF2B5EF4-FFF2-40B4-BE49-F238E27FC236}">
                  <a16:creationId xmlns:a16="http://schemas.microsoft.com/office/drawing/2014/main" id="{39559E91-1736-485F-9508-ABC055FE3ED8}"/>
                </a:ext>
              </a:extLst>
            </p:cNvPr>
            <p:cNvSpPr/>
            <p:nvPr/>
          </p:nvSpPr>
          <p:spPr>
            <a:xfrm>
              <a:off x="3611" y="8599"/>
              <a:ext cx="4431" cy="632"/>
            </a:xfrm>
            <a:prstGeom prst="rect">
              <a:avLst/>
            </a:prstGeom>
            <a:solidFill>
              <a:srgbClr val="95A3C6"/>
            </a:solidFill>
            <a:ln w="31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r>
                <a:rPr lang="ja-JP" altLang="en-US" sz="9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リアルタイム</a:t>
              </a:r>
              <a:r>
                <a:rPr lang="zh-CN" altLang="en-US" sz="9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データベース</a:t>
              </a:r>
            </a:p>
            <a:p>
              <a:pPr algn="ctr" defTabSz="1219200">
                <a:defRPr/>
              </a:pPr>
              <a:r>
                <a:rPr lang="en-US" altLang="zh-CN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rPr>
                <a:t>(PcVue</a:t>
              </a:r>
              <a:r>
                <a:rPr lang="zh-CN" altLang="en-US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rPr>
                <a:t>、</a:t>
              </a:r>
              <a:r>
                <a:rPr lang="en-US" altLang="zh-CN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rPr>
                <a:t>PcVue</a:t>
              </a:r>
              <a:r>
                <a:rPr lang="ja-JP" altLang="en-US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rPr>
                <a:t> </a:t>
              </a:r>
              <a:r>
                <a:rPr lang="en-US" altLang="zh-CN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rPr>
                <a:t>OPC Server)</a:t>
              </a:r>
              <a:endParaRPr lang="zh-CN" altLang="en-US" sz="900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sym typeface="+mn-ea"/>
              </a:endParaRPr>
            </a:p>
          </p:txBody>
        </p:sp>
        <p:sp>
          <p:nvSpPr>
            <p:cNvPr id="28" name="矩形 95">
              <a:extLst>
                <a:ext uri="{FF2B5EF4-FFF2-40B4-BE49-F238E27FC236}">
                  <a16:creationId xmlns:a16="http://schemas.microsoft.com/office/drawing/2014/main" id="{64A4E1FC-630E-4720-B2ED-A78AF61DA4D3}"/>
                </a:ext>
              </a:extLst>
            </p:cNvPr>
            <p:cNvSpPr/>
            <p:nvPr/>
          </p:nvSpPr>
          <p:spPr>
            <a:xfrm>
              <a:off x="8288" y="8588"/>
              <a:ext cx="3711" cy="641"/>
            </a:xfrm>
            <a:prstGeom prst="rect">
              <a:avLst/>
            </a:prstGeom>
            <a:solidFill>
              <a:srgbClr val="95A3C6"/>
            </a:solidFill>
            <a:ln w="31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r>
                <a:rPr lang="zh-CN" altLang="en-US" sz="9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リレーショナルデータベース</a:t>
              </a:r>
            </a:p>
            <a:p>
              <a:pPr algn="ctr" defTabSz="1219200">
                <a:defRPr/>
              </a:pPr>
              <a:r>
                <a:rPr lang="en-US" altLang="zh-CN" sz="9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</a:t>
              </a:r>
              <a:r>
                <a:rPr lang="en-US" altLang="zh-CN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rPr>
                <a:t>MySQL</a:t>
              </a:r>
              <a:r>
                <a:rPr lang="zh-CN" altLang="en-US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rPr>
                <a:t>、</a:t>
              </a:r>
              <a:r>
                <a:rPr lang="en-US" altLang="zh-CN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rPr>
                <a:t>SQLServer</a:t>
              </a:r>
              <a:r>
                <a:rPr lang="zh-CN" altLang="en-US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rPr>
                <a:t>、</a:t>
              </a:r>
              <a:r>
                <a:rPr lang="en-US" altLang="zh-CN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rPr>
                <a:t>Oracle</a:t>
              </a:r>
              <a:r>
                <a:rPr lang="en-US" altLang="zh-CN" sz="9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</a:p>
          </p:txBody>
        </p:sp>
        <p:sp>
          <p:nvSpPr>
            <p:cNvPr id="29" name="矩形 96">
              <a:extLst>
                <a:ext uri="{FF2B5EF4-FFF2-40B4-BE49-F238E27FC236}">
                  <a16:creationId xmlns:a16="http://schemas.microsoft.com/office/drawing/2014/main" id="{4A924C97-1962-4A49-B573-8D4C3D76138B}"/>
                </a:ext>
              </a:extLst>
            </p:cNvPr>
            <p:cNvSpPr/>
            <p:nvPr/>
          </p:nvSpPr>
          <p:spPr>
            <a:xfrm>
              <a:off x="12245" y="8599"/>
              <a:ext cx="3359" cy="631"/>
            </a:xfrm>
            <a:prstGeom prst="rect">
              <a:avLst/>
            </a:prstGeom>
            <a:solidFill>
              <a:srgbClr val="95A3C6"/>
            </a:solidFill>
            <a:ln w="31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r>
                <a:rPr lang="zh-CN" altLang="en-US" sz="9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産業データベース</a:t>
              </a:r>
            </a:p>
            <a:p>
              <a:pPr algn="ctr" defTabSz="1219200">
                <a:defRPr/>
              </a:pPr>
              <a:r>
                <a:rPr lang="en-US" altLang="zh-CN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(</a:t>
              </a:r>
              <a:r>
                <a:rPr lang="ja-JP" altLang="en-US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予定：</a:t>
              </a:r>
              <a:r>
                <a:rPr lang="en-US" altLang="ja-JP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Canary</a:t>
              </a:r>
              <a:r>
                <a:rPr lang="ja-JP" altLang="en-US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 </a:t>
              </a:r>
              <a:r>
                <a:rPr lang="en-US" altLang="ja-JP" sz="900" kern="0" dirty="0" err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Labo</a:t>
              </a:r>
              <a:r>
                <a:rPr lang="en-US" altLang="zh-CN" sz="900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)</a:t>
              </a:r>
            </a:p>
          </p:txBody>
        </p:sp>
      </p:grpSp>
      <p:grpSp>
        <p:nvGrpSpPr>
          <p:cNvPr id="35" name="组合 4">
            <a:extLst>
              <a:ext uri="{FF2B5EF4-FFF2-40B4-BE49-F238E27FC236}">
                <a16:creationId xmlns:a16="http://schemas.microsoft.com/office/drawing/2014/main" id="{1CE342FC-2352-4485-B3C9-CAA6C7BB4B03}"/>
              </a:ext>
            </a:extLst>
          </p:cNvPr>
          <p:cNvGrpSpPr/>
          <p:nvPr/>
        </p:nvGrpSpPr>
        <p:grpSpPr>
          <a:xfrm>
            <a:off x="2197100" y="2155825"/>
            <a:ext cx="9964663" cy="2917825"/>
            <a:chOff x="3160" y="3395"/>
            <a:chExt cx="16012" cy="4595"/>
          </a:xfrm>
        </p:grpSpPr>
        <p:sp>
          <p:nvSpPr>
            <p:cNvPr id="36" name="矩形 98">
              <a:extLst>
                <a:ext uri="{FF2B5EF4-FFF2-40B4-BE49-F238E27FC236}">
                  <a16:creationId xmlns:a16="http://schemas.microsoft.com/office/drawing/2014/main" id="{0CC2293D-85D4-462E-9CF6-445C1B5B2913}"/>
                </a:ext>
              </a:extLst>
            </p:cNvPr>
            <p:cNvSpPr/>
            <p:nvPr/>
          </p:nvSpPr>
          <p:spPr>
            <a:xfrm>
              <a:off x="3160" y="3395"/>
              <a:ext cx="12778" cy="4573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rgbClr val="FF0000"/>
              </a:solidFill>
              <a:prstDash val="sysDash"/>
            </a:ln>
            <a:effectLst>
              <a:outerShdw blurRad="50800" dist="38100" dir="9000000" sx="101000" sy="101000" algn="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7" name="文字方塊 4">
              <a:extLst>
                <a:ext uri="{FF2B5EF4-FFF2-40B4-BE49-F238E27FC236}">
                  <a16:creationId xmlns:a16="http://schemas.microsoft.com/office/drawing/2014/main" id="{D464C86A-6BEA-46BE-8032-6E9439A2C3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98" y="6197"/>
              <a:ext cx="1352" cy="845"/>
            </a:xfrm>
            <a:prstGeom prst="rect">
              <a:avLst/>
            </a:prstGeom>
            <a:solidFill>
              <a:srgbClr val="2E5999"/>
            </a:solidFill>
            <a:ln w="31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algn="ctr">
                <a:defRPr sz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 defTabSz="1219200">
                <a:defRPr/>
              </a:pPr>
              <a:r>
                <a:rPr sz="1065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restful</a:t>
              </a:r>
              <a:r>
                <a:rPr lang="zh-CN" altLang="en-US" sz="9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インターフェース</a:t>
              </a:r>
            </a:p>
          </p:txBody>
        </p:sp>
        <p:sp>
          <p:nvSpPr>
            <p:cNvPr id="38" name="直角上箭头 24">
              <a:extLst>
                <a:ext uri="{FF2B5EF4-FFF2-40B4-BE49-F238E27FC236}">
                  <a16:creationId xmlns:a16="http://schemas.microsoft.com/office/drawing/2014/main" id="{4F1EEEC6-E5E8-4C82-BF25-37F8C94501F7}"/>
                </a:ext>
              </a:extLst>
            </p:cNvPr>
            <p:cNvSpPr/>
            <p:nvPr/>
          </p:nvSpPr>
          <p:spPr>
            <a:xfrm>
              <a:off x="16935" y="7042"/>
              <a:ext cx="1519" cy="503"/>
            </a:xfrm>
            <a:prstGeom prst="bentUpArrow">
              <a:avLst/>
            </a:prstGeom>
            <a:solidFill>
              <a:srgbClr val="255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sp>
          <p:nvSpPr>
            <p:cNvPr id="39" name="文字方塊 4">
              <a:extLst>
                <a:ext uri="{FF2B5EF4-FFF2-40B4-BE49-F238E27FC236}">
                  <a16:creationId xmlns:a16="http://schemas.microsoft.com/office/drawing/2014/main" id="{F524105F-92FF-45EF-886A-D83B02DF49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14" y="6197"/>
              <a:ext cx="1658" cy="845"/>
            </a:xfrm>
            <a:prstGeom prst="rect">
              <a:avLst/>
            </a:prstGeom>
            <a:solidFill>
              <a:srgbClr val="2E5999"/>
            </a:solidFill>
            <a:ln w="3175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162560" tIns="81280" rIns="162560" bIns="81280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algn="ctr">
                <a:defRPr sz="1200">
                  <a:solidFill>
                    <a:schemeClr val="l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ctr" defTabSz="1219200">
                <a:defRPr/>
              </a:pPr>
              <a:r>
                <a:rPr lang="zh-CN" sz="9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サードパーティのユーザー</a:t>
              </a:r>
              <a:r>
                <a:rPr lang="en-US" altLang="ja-JP" sz="9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Web</a:t>
              </a:r>
              <a:r>
                <a:rPr lang="ja-JP" altLang="en-US" sz="900" b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製品</a:t>
              </a:r>
              <a:endParaRPr lang="zh-CN" sz="900" b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grpSp>
          <p:nvGrpSpPr>
            <p:cNvPr id="40" name="组合 26">
              <a:extLst>
                <a:ext uri="{FF2B5EF4-FFF2-40B4-BE49-F238E27FC236}">
                  <a16:creationId xmlns:a16="http://schemas.microsoft.com/office/drawing/2014/main" id="{BBFA61DC-4D69-4E1F-A181-AD9CFE3ACCDD}"/>
                </a:ext>
              </a:extLst>
            </p:cNvPr>
            <p:cNvGrpSpPr/>
            <p:nvPr/>
          </p:nvGrpSpPr>
          <p:grpSpPr>
            <a:xfrm>
              <a:off x="3303" y="7139"/>
              <a:ext cx="12491" cy="851"/>
              <a:chOff x="2080260" y="4933315"/>
              <a:chExt cx="8174355" cy="581783"/>
            </a:xfrm>
          </p:grpSpPr>
          <p:sp>
            <p:nvSpPr>
              <p:cNvPr id="73" name="文字方塊 4">
                <a:extLst>
                  <a:ext uri="{FF2B5EF4-FFF2-40B4-BE49-F238E27FC236}">
                    <a16:creationId xmlns:a16="http://schemas.microsoft.com/office/drawing/2014/main" id="{9498A67C-0C12-4546-80CC-20482208C2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0260" y="4933315"/>
                <a:ext cx="8174355" cy="447040"/>
              </a:xfrm>
              <a:prstGeom prst="rect">
                <a:avLst/>
              </a:prstGeom>
              <a:solidFill>
                <a:srgbClr val="E8F1FF">
                  <a:alpha val="78000"/>
                </a:srgbClr>
              </a:solidFill>
              <a:ln w="28575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t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2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ctr" defTabSz="1219200">
                  <a:defRPr/>
                </a:pPr>
                <a:endParaRPr lang="en-US" altLang="zh-CN" sz="1065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74" name="文字方塊 4">
                <a:extLst>
                  <a:ext uri="{FF2B5EF4-FFF2-40B4-BE49-F238E27FC236}">
                    <a16:creationId xmlns:a16="http://schemas.microsoft.com/office/drawing/2014/main" id="{F3EB3FC0-EEA4-4BF1-A48D-ACFA9F6E91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29575" y="5018405"/>
                <a:ext cx="2002155" cy="29972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2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ctr" defTabSz="1219200">
                  <a:defRPr/>
                </a:pPr>
                <a:r>
                  <a:rPr lang="zh-CN" altLang="en-US" sz="1065" b="1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ユーザーサービス</a:t>
                </a:r>
              </a:p>
            </p:txBody>
          </p:sp>
          <p:sp>
            <p:nvSpPr>
              <p:cNvPr id="75" name="文字方塊 4">
                <a:extLst>
                  <a:ext uri="{FF2B5EF4-FFF2-40B4-BE49-F238E27FC236}">
                    <a16:creationId xmlns:a16="http://schemas.microsoft.com/office/drawing/2014/main" id="{9A997EF3-C77E-47FF-B475-3FDFB57D44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81350" y="5018405"/>
                <a:ext cx="2468245" cy="300355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2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ctr" defTabSz="1219200">
                  <a:lnSpc>
                    <a:spcPct val="90000"/>
                  </a:lnSpc>
                  <a:defRPr/>
                </a:pPr>
                <a:r>
                  <a:rPr lang="zh-CN" altLang="en-US" sz="1065" b="1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データサービス</a:t>
                </a:r>
              </a:p>
            </p:txBody>
          </p:sp>
          <p:sp>
            <p:nvSpPr>
              <p:cNvPr id="76" name="文字方塊 4">
                <a:extLst>
                  <a:ext uri="{FF2B5EF4-FFF2-40B4-BE49-F238E27FC236}">
                    <a16:creationId xmlns:a16="http://schemas.microsoft.com/office/drawing/2014/main" id="{BA1A3A08-2E27-4439-BF0C-10056BE30E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16905" y="5018405"/>
                <a:ext cx="2227580" cy="301625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2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ctr" defTabSz="1219200">
                  <a:defRPr/>
                </a:pPr>
                <a:r>
                  <a:rPr lang="zh-CN" altLang="en-US" sz="1065" b="1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エンジニアリングサービス</a:t>
                </a:r>
              </a:p>
            </p:txBody>
          </p:sp>
          <p:sp>
            <p:nvSpPr>
              <p:cNvPr id="77" name="文本框 86">
                <a:extLst>
                  <a:ext uri="{FF2B5EF4-FFF2-40B4-BE49-F238E27FC236}">
                    <a16:creationId xmlns:a16="http://schemas.microsoft.com/office/drawing/2014/main" id="{BB697D6F-325B-43FB-BA5A-1C1CB833B114}"/>
                  </a:ext>
                </a:extLst>
              </p:cNvPr>
              <p:cNvSpPr txBox="1"/>
              <p:nvPr/>
            </p:nvSpPr>
            <p:spPr>
              <a:xfrm>
                <a:off x="2102963" y="5018138"/>
                <a:ext cx="1079082" cy="496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 defTabSz="1219200">
                  <a:buClrTx/>
                  <a:buSzTx/>
                  <a:buFontTx/>
                  <a:defRPr/>
                </a:pPr>
                <a:r>
                  <a:rPr lang="en-US" altLang="zh-CN" sz="1200" b="1" kern="0" dirty="0">
                    <a:solidFill>
                      <a:srgbClr val="063C7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WebServer</a:t>
                </a:r>
              </a:p>
            </p:txBody>
          </p:sp>
        </p:grpSp>
        <p:grpSp>
          <p:nvGrpSpPr>
            <p:cNvPr id="41" name="组合 27">
              <a:extLst>
                <a:ext uri="{FF2B5EF4-FFF2-40B4-BE49-F238E27FC236}">
                  <a16:creationId xmlns:a16="http://schemas.microsoft.com/office/drawing/2014/main" id="{51B28F82-BD2F-4121-A0BB-45EA99980215}"/>
                </a:ext>
              </a:extLst>
            </p:cNvPr>
            <p:cNvGrpSpPr/>
            <p:nvPr/>
          </p:nvGrpSpPr>
          <p:grpSpPr>
            <a:xfrm>
              <a:off x="3303" y="3543"/>
              <a:ext cx="12476" cy="3421"/>
              <a:chOff x="2089785" y="2485390"/>
              <a:chExt cx="8164830" cy="2338705"/>
            </a:xfrm>
          </p:grpSpPr>
          <p:sp>
            <p:nvSpPr>
              <p:cNvPr id="44" name="文字方塊 4">
                <a:extLst>
                  <a:ext uri="{FF2B5EF4-FFF2-40B4-BE49-F238E27FC236}">
                    <a16:creationId xmlns:a16="http://schemas.microsoft.com/office/drawing/2014/main" id="{0EE0AD33-8C2D-43AB-AD85-1E58889CBF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9785" y="2485390"/>
                <a:ext cx="8164830" cy="2338705"/>
              </a:xfrm>
              <a:prstGeom prst="rect">
                <a:avLst/>
              </a:prstGeom>
              <a:solidFill>
                <a:srgbClr val="B9D4FB">
                  <a:alpha val="78000"/>
                </a:srgbClr>
              </a:solidFill>
              <a:ln w="28575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2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l" defTabSz="1219200">
                  <a:defRPr/>
                </a:pPr>
                <a:r>
                  <a:rPr lang="en-US" altLang="zh-CN" b="1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</a:t>
                </a:r>
                <a:r>
                  <a:rPr lang="en-US" altLang="zh-CN" sz="1600" b="1" kern="0" dirty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</a:rPr>
                  <a:t> </a:t>
                </a:r>
                <a:endParaRPr lang="zh-CN" altLang="en-US" sz="16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</a:endParaRPr>
              </a:p>
            </p:txBody>
          </p:sp>
          <p:sp>
            <p:nvSpPr>
              <p:cNvPr id="45" name="文本框 45">
                <a:extLst>
                  <a:ext uri="{FF2B5EF4-FFF2-40B4-BE49-F238E27FC236}">
                    <a16:creationId xmlns:a16="http://schemas.microsoft.com/office/drawing/2014/main" id="{AA1F1A12-EE79-4E08-91D3-1BBD2904A62D}"/>
                  </a:ext>
                </a:extLst>
              </p:cNvPr>
              <p:cNvSpPr txBox="1"/>
              <p:nvPr/>
            </p:nvSpPr>
            <p:spPr bwMode="auto">
              <a:xfrm>
                <a:off x="5340985" y="2588895"/>
                <a:ext cx="2434590" cy="2100580"/>
              </a:xfrm>
              <a:prstGeom prst="rect">
                <a:avLst/>
              </a:prstGeom>
              <a:solidFill>
                <a:srgbClr val="4D95FF">
                  <a:alpha val="78000"/>
                </a:srgbClr>
              </a:solidFill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2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0" algn="l" defTabSz="1219200">
                  <a:buClrTx/>
                  <a:buSzTx/>
                  <a:buFontTx/>
                  <a:defRPr/>
                </a:pPr>
                <a:r>
                  <a:rPr lang="en-US" altLang="zh-CN" sz="1065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  </a:t>
                </a:r>
              </a:p>
            </p:txBody>
          </p:sp>
          <p:sp>
            <p:nvSpPr>
              <p:cNvPr id="46" name="文本框 46">
                <a:extLst>
                  <a:ext uri="{FF2B5EF4-FFF2-40B4-BE49-F238E27FC236}">
                    <a16:creationId xmlns:a16="http://schemas.microsoft.com/office/drawing/2014/main" id="{7EFFF2EB-00E3-45FB-A3E7-DAA3D36C3783}"/>
                  </a:ext>
                </a:extLst>
              </p:cNvPr>
              <p:cNvSpPr txBox="1"/>
              <p:nvPr/>
            </p:nvSpPr>
            <p:spPr bwMode="auto">
              <a:xfrm>
                <a:off x="2516505" y="2589530"/>
                <a:ext cx="2662555" cy="2100580"/>
              </a:xfrm>
              <a:prstGeom prst="rect">
                <a:avLst/>
              </a:prstGeom>
              <a:solidFill>
                <a:srgbClr val="4D95FF">
                  <a:alpha val="78000"/>
                </a:srgbClr>
              </a:solidFill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2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0" algn="l" defTabSz="1219200">
                  <a:buClrTx/>
                  <a:buSzTx/>
                  <a:buFontTx/>
                  <a:defRPr/>
                </a:pPr>
                <a:r>
                  <a:rPr lang="en-US" altLang="zh-CN" sz="1065" b="1" kern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   </a:t>
                </a:r>
              </a:p>
            </p:txBody>
          </p:sp>
          <p:sp>
            <p:nvSpPr>
              <p:cNvPr id="47" name="文本框 47">
                <a:extLst>
                  <a:ext uri="{FF2B5EF4-FFF2-40B4-BE49-F238E27FC236}">
                    <a16:creationId xmlns:a16="http://schemas.microsoft.com/office/drawing/2014/main" id="{8C8A3F86-B14A-4369-AF26-892EEF055C09}"/>
                  </a:ext>
                </a:extLst>
              </p:cNvPr>
              <p:cNvSpPr txBox="1"/>
              <p:nvPr/>
            </p:nvSpPr>
            <p:spPr bwMode="auto">
              <a:xfrm>
                <a:off x="7944485" y="2596515"/>
                <a:ext cx="2087245" cy="2093595"/>
              </a:xfrm>
              <a:prstGeom prst="rect">
                <a:avLst/>
              </a:prstGeom>
              <a:solidFill>
                <a:srgbClr val="4D95FF">
                  <a:alpha val="78000"/>
                </a:srgbClr>
              </a:solidFill>
              <a:ln w="285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algn="ctr">
                  <a:defRPr sz="1200">
                    <a:solidFill>
                      <a:schemeClr val="l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lvl="0" algn="l" defTabSz="1219200">
                  <a:buClrTx/>
                  <a:buSzTx/>
                  <a:buFontTx/>
                  <a:defRPr/>
                </a:pPr>
                <a:endParaRPr lang="en-US" altLang="zh-CN" sz="1065" b="1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endParaRPr>
              </a:p>
            </p:txBody>
          </p:sp>
          <p:sp>
            <p:nvSpPr>
              <p:cNvPr id="48" name="矩形 48">
                <a:extLst>
                  <a:ext uri="{FF2B5EF4-FFF2-40B4-BE49-F238E27FC236}">
                    <a16:creationId xmlns:a16="http://schemas.microsoft.com/office/drawing/2014/main" id="{412438EF-CAD9-40BD-B924-1688C1D9500A}"/>
                  </a:ext>
                </a:extLst>
              </p:cNvPr>
              <p:cNvSpPr/>
              <p:nvPr/>
            </p:nvSpPr>
            <p:spPr>
              <a:xfrm>
                <a:off x="5488940" y="2879725"/>
                <a:ext cx="2150110" cy="437515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en-US" altLang="zh-CN" sz="900" b="1" kern="0" dirty="0" err="1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uiコントロール</a:t>
                </a:r>
              </a:p>
            </p:txBody>
          </p:sp>
          <p:sp>
            <p:nvSpPr>
              <p:cNvPr id="49" name="矩形 49">
                <a:extLst>
                  <a:ext uri="{FF2B5EF4-FFF2-40B4-BE49-F238E27FC236}">
                    <a16:creationId xmlns:a16="http://schemas.microsoft.com/office/drawing/2014/main" id="{41978E82-7EBB-41BE-9F1B-702B5DB94A00}"/>
                  </a:ext>
                </a:extLst>
              </p:cNvPr>
              <p:cNvSpPr/>
              <p:nvPr/>
            </p:nvSpPr>
            <p:spPr>
              <a:xfrm>
                <a:off x="5492115" y="3355975"/>
                <a:ext cx="2146935" cy="41910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en-US" altLang="zh-CN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アニメーション接続</a:t>
                </a:r>
              </a:p>
            </p:txBody>
          </p:sp>
          <p:sp>
            <p:nvSpPr>
              <p:cNvPr id="50" name="矩形 50">
                <a:extLst>
                  <a:ext uri="{FF2B5EF4-FFF2-40B4-BE49-F238E27FC236}">
                    <a16:creationId xmlns:a16="http://schemas.microsoft.com/office/drawing/2014/main" id="{FC201D8E-FC09-4128-A028-2666B597CAC8}"/>
                  </a:ext>
                </a:extLst>
              </p:cNvPr>
              <p:cNvSpPr/>
              <p:nvPr/>
            </p:nvSpPr>
            <p:spPr>
              <a:xfrm>
                <a:off x="5492115" y="3810000"/>
                <a:ext cx="2140585" cy="42926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スクリプトイベント</a:t>
                </a:r>
              </a:p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（グローバル、ページスクリプト）</a:t>
                </a:r>
              </a:p>
            </p:txBody>
          </p:sp>
          <p:sp>
            <p:nvSpPr>
              <p:cNvPr id="51" name="矩形 51">
                <a:extLst>
                  <a:ext uri="{FF2B5EF4-FFF2-40B4-BE49-F238E27FC236}">
                    <a16:creationId xmlns:a16="http://schemas.microsoft.com/office/drawing/2014/main" id="{FDAB67B1-6FCA-4FA4-8AC6-BEEA099ECB85}"/>
                  </a:ext>
                </a:extLst>
              </p:cNvPr>
              <p:cNvSpPr/>
              <p:nvPr/>
            </p:nvSpPr>
            <p:spPr>
              <a:xfrm>
                <a:off x="8094980" y="3316605"/>
                <a:ext cx="1805305" cy="403225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基本的なグラフィックモデル</a:t>
                </a:r>
              </a:p>
            </p:txBody>
          </p:sp>
          <p:sp>
            <p:nvSpPr>
              <p:cNvPr id="52" name="矩形 52">
                <a:extLst>
                  <a:ext uri="{FF2B5EF4-FFF2-40B4-BE49-F238E27FC236}">
                    <a16:creationId xmlns:a16="http://schemas.microsoft.com/office/drawing/2014/main" id="{FCD755E9-D86E-42A8-97B0-D72F9D45B62B}"/>
                  </a:ext>
                </a:extLst>
              </p:cNvPr>
              <p:cNvSpPr/>
              <p:nvPr/>
            </p:nvSpPr>
            <p:spPr>
              <a:xfrm>
                <a:off x="8094980" y="2874010"/>
                <a:ext cx="1805305" cy="377825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ピクセル</a:t>
                </a:r>
                <a:r>
                  <a:rPr lang="ja-JP" altLang="en-US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レベルの合成</a:t>
                </a:r>
                <a:endParaRPr lang="zh-CN" altLang="en-US" sz="900" b="1" kern="0" dirty="0">
                  <a:solidFill>
                    <a:srgbClr val="FFFF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endParaRPr>
              </a:p>
            </p:txBody>
          </p:sp>
          <p:sp>
            <p:nvSpPr>
              <p:cNvPr id="53" name="矩形 53">
                <a:extLst>
                  <a:ext uri="{FF2B5EF4-FFF2-40B4-BE49-F238E27FC236}">
                    <a16:creationId xmlns:a16="http://schemas.microsoft.com/office/drawing/2014/main" id="{ACED17B5-5D5D-4AF0-A8EB-7A87446CCED5}"/>
                  </a:ext>
                </a:extLst>
              </p:cNvPr>
              <p:cNvSpPr/>
              <p:nvPr/>
            </p:nvSpPr>
            <p:spPr>
              <a:xfrm>
                <a:off x="8094980" y="3785870"/>
                <a:ext cx="1805305" cy="403225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結合モデル</a:t>
                </a:r>
              </a:p>
            </p:txBody>
          </p:sp>
          <p:sp>
            <p:nvSpPr>
              <p:cNvPr id="54" name="矩形 54">
                <a:extLst>
                  <a:ext uri="{FF2B5EF4-FFF2-40B4-BE49-F238E27FC236}">
                    <a16:creationId xmlns:a16="http://schemas.microsoft.com/office/drawing/2014/main" id="{7E791A4D-0EE8-4420-BE01-E1555F141552}"/>
                  </a:ext>
                </a:extLst>
              </p:cNvPr>
              <p:cNvSpPr/>
              <p:nvPr/>
            </p:nvSpPr>
            <p:spPr>
              <a:xfrm>
                <a:off x="8089265" y="4333240"/>
                <a:ext cx="853440" cy="254635"/>
              </a:xfrm>
              <a:prstGeom prst="rect">
                <a:avLst/>
              </a:prstGeom>
              <a:solidFill>
                <a:srgbClr val="1F2DA8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1065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再利用</a:t>
                </a:r>
              </a:p>
            </p:txBody>
          </p:sp>
          <p:sp>
            <p:nvSpPr>
              <p:cNvPr id="55" name="矩形 55">
                <a:extLst>
                  <a:ext uri="{FF2B5EF4-FFF2-40B4-BE49-F238E27FC236}">
                    <a16:creationId xmlns:a16="http://schemas.microsoft.com/office/drawing/2014/main" id="{98DB263F-4DBF-497D-883D-6A2AB44CB68C}"/>
                  </a:ext>
                </a:extLst>
              </p:cNvPr>
              <p:cNvSpPr/>
              <p:nvPr/>
            </p:nvSpPr>
            <p:spPr>
              <a:xfrm>
                <a:off x="9042400" y="4333875"/>
                <a:ext cx="857885" cy="254635"/>
              </a:xfrm>
              <a:prstGeom prst="rect">
                <a:avLst/>
              </a:prstGeom>
              <a:solidFill>
                <a:srgbClr val="1F2DA8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1065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拡散</a:t>
                </a:r>
              </a:p>
            </p:txBody>
          </p:sp>
          <p:sp>
            <p:nvSpPr>
              <p:cNvPr id="56" name="矩形 56">
                <a:extLst>
                  <a:ext uri="{FF2B5EF4-FFF2-40B4-BE49-F238E27FC236}">
                    <a16:creationId xmlns:a16="http://schemas.microsoft.com/office/drawing/2014/main" id="{6DE12DBF-FA50-4987-AEB7-0488149C437E}"/>
                  </a:ext>
                </a:extLst>
              </p:cNvPr>
              <p:cNvSpPr/>
              <p:nvPr/>
            </p:nvSpPr>
            <p:spPr>
              <a:xfrm>
                <a:off x="5492115" y="4333875"/>
                <a:ext cx="2140585" cy="254635"/>
              </a:xfrm>
              <a:prstGeom prst="rect">
                <a:avLst/>
              </a:prstGeom>
              <a:solidFill>
                <a:srgbClr val="1F2DA8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1065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柔軟なシステム相互</a:t>
                </a:r>
                <a:r>
                  <a:rPr lang="ja-JP" altLang="en-US" sz="1065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機能</a:t>
                </a:r>
                <a:endParaRPr lang="zh-CN" altLang="en-US" sz="1065" b="1" kern="0" dirty="0">
                  <a:solidFill>
                    <a:srgbClr val="FFFF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endParaRPr>
              </a:p>
            </p:txBody>
          </p:sp>
          <p:sp>
            <p:nvSpPr>
              <p:cNvPr id="57" name="矩形 57">
                <a:extLst>
                  <a:ext uri="{FF2B5EF4-FFF2-40B4-BE49-F238E27FC236}">
                    <a16:creationId xmlns:a16="http://schemas.microsoft.com/office/drawing/2014/main" id="{29C1CEC0-2272-406E-A723-B206C9960A7B}"/>
                  </a:ext>
                </a:extLst>
              </p:cNvPr>
              <p:cNvSpPr/>
              <p:nvPr/>
            </p:nvSpPr>
            <p:spPr>
              <a:xfrm>
                <a:off x="2677795" y="2879725"/>
                <a:ext cx="1152525" cy="19304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en-US" altLang="zh-CN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Canvas</a:t>
                </a:r>
              </a:p>
            </p:txBody>
          </p:sp>
          <p:sp>
            <p:nvSpPr>
              <p:cNvPr id="58" name="矩形 58">
                <a:extLst>
                  <a:ext uri="{FF2B5EF4-FFF2-40B4-BE49-F238E27FC236}">
                    <a16:creationId xmlns:a16="http://schemas.microsoft.com/office/drawing/2014/main" id="{197DCEAD-CC42-480F-B8F2-22FF404113EF}"/>
                  </a:ext>
                </a:extLst>
              </p:cNvPr>
              <p:cNvSpPr/>
              <p:nvPr/>
            </p:nvSpPr>
            <p:spPr>
              <a:xfrm>
                <a:off x="2677160" y="3114040"/>
                <a:ext cx="1153160" cy="19304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en-US" altLang="zh-CN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Svg/CAD</a:t>
                </a:r>
              </a:p>
            </p:txBody>
          </p:sp>
          <p:sp>
            <p:nvSpPr>
              <p:cNvPr id="59" name="矩形 59">
                <a:extLst>
                  <a:ext uri="{FF2B5EF4-FFF2-40B4-BE49-F238E27FC236}">
                    <a16:creationId xmlns:a16="http://schemas.microsoft.com/office/drawing/2014/main" id="{F503C0F4-69DD-4F25-B681-C39847DDC923}"/>
                  </a:ext>
                </a:extLst>
              </p:cNvPr>
              <p:cNvSpPr/>
              <p:nvPr/>
            </p:nvSpPr>
            <p:spPr>
              <a:xfrm>
                <a:off x="2679700" y="3810000"/>
                <a:ext cx="1141730" cy="20066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工場GIS</a:t>
                </a:r>
              </a:p>
            </p:txBody>
          </p:sp>
          <p:sp>
            <p:nvSpPr>
              <p:cNvPr id="60" name="矩形 60">
                <a:extLst>
                  <a:ext uri="{FF2B5EF4-FFF2-40B4-BE49-F238E27FC236}">
                    <a16:creationId xmlns:a16="http://schemas.microsoft.com/office/drawing/2014/main" id="{CF6AF008-4FC3-48C5-9095-B154B4A8E440}"/>
                  </a:ext>
                </a:extLst>
              </p:cNvPr>
              <p:cNvSpPr/>
              <p:nvPr/>
            </p:nvSpPr>
            <p:spPr>
              <a:xfrm>
                <a:off x="2678430" y="3574415"/>
                <a:ext cx="1143635" cy="20066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en-US" altLang="zh-CN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Web GL            </a:t>
                </a:r>
              </a:p>
            </p:txBody>
          </p:sp>
          <p:sp>
            <p:nvSpPr>
              <p:cNvPr id="61" name="矩形 61">
                <a:extLst>
                  <a:ext uri="{FF2B5EF4-FFF2-40B4-BE49-F238E27FC236}">
                    <a16:creationId xmlns:a16="http://schemas.microsoft.com/office/drawing/2014/main" id="{F15186F3-04E5-451B-AD1D-85DE7A227E0A}"/>
                  </a:ext>
                </a:extLst>
              </p:cNvPr>
              <p:cNvSpPr/>
              <p:nvPr/>
            </p:nvSpPr>
            <p:spPr>
              <a:xfrm>
                <a:off x="2677795" y="3345180"/>
                <a:ext cx="1143635" cy="19304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ja-JP" altLang="en-US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チャート</a:t>
                </a:r>
                <a:endParaRPr lang="zh-CN" altLang="en-US" sz="900" b="1" kern="0" dirty="0">
                  <a:solidFill>
                    <a:srgbClr val="FFFF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endParaRPr>
              </a:p>
            </p:txBody>
          </p:sp>
          <p:sp>
            <p:nvSpPr>
              <p:cNvPr id="62" name="矩形 62">
                <a:extLst>
                  <a:ext uri="{FF2B5EF4-FFF2-40B4-BE49-F238E27FC236}">
                    <a16:creationId xmlns:a16="http://schemas.microsoft.com/office/drawing/2014/main" id="{7EE39AF3-6428-4E32-9129-FFD243C4DD41}"/>
                  </a:ext>
                </a:extLst>
              </p:cNvPr>
              <p:cNvSpPr/>
              <p:nvPr/>
            </p:nvSpPr>
            <p:spPr>
              <a:xfrm>
                <a:off x="3880485" y="3344545"/>
                <a:ext cx="1149985" cy="19304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5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業界チャートのコンポーネント</a:t>
                </a:r>
              </a:p>
            </p:txBody>
          </p:sp>
          <p:sp>
            <p:nvSpPr>
              <p:cNvPr id="63" name="矩形 63">
                <a:extLst>
                  <a:ext uri="{FF2B5EF4-FFF2-40B4-BE49-F238E27FC236}">
                    <a16:creationId xmlns:a16="http://schemas.microsoft.com/office/drawing/2014/main" id="{943ED95F-6268-4889-B58F-C23F8A9EA1E0}"/>
                  </a:ext>
                </a:extLst>
              </p:cNvPr>
              <p:cNvSpPr/>
              <p:nvPr/>
            </p:nvSpPr>
            <p:spPr>
              <a:xfrm>
                <a:off x="3884459" y="2879725"/>
                <a:ext cx="1149350" cy="19304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sz="6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アラーム/イベント表示</a:t>
                </a:r>
              </a:p>
            </p:txBody>
          </p:sp>
          <p:sp>
            <p:nvSpPr>
              <p:cNvPr id="64" name="矩形 64">
                <a:extLst>
                  <a:ext uri="{FF2B5EF4-FFF2-40B4-BE49-F238E27FC236}">
                    <a16:creationId xmlns:a16="http://schemas.microsoft.com/office/drawing/2014/main" id="{A071CE2C-DC9D-4306-89D9-ABFEB0800019}"/>
                  </a:ext>
                </a:extLst>
              </p:cNvPr>
              <p:cNvSpPr/>
              <p:nvPr/>
            </p:nvSpPr>
            <p:spPr>
              <a:xfrm>
                <a:off x="3880485" y="3574415"/>
                <a:ext cx="1150620" cy="20066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sz="5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3Dプロセスのフローチャート</a:t>
                </a:r>
              </a:p>
            </p:txBody>
          </p:sp>
          <p:sp>
            <p:nvSpPr>
              <p:cNvPr id="65" name="矩形 65">
                <a:extLst>
                  <a:ext uri="{FF2B5EF4-FFF2-40B4-BE49-F238E27FC236}">
                    <a16:creationId xmlns:a16="http://schemas.microsoft.com/office/drawing/2014/main" id="{56FE21A2-5B85-4005-9BBA-806C8D20D12E}"/>
                  </a:ext>
                </a:extLst>
              </p:cNvPr>
              <p:cNvSpPr/>
              <p:nvPr/>
            </p:nvSpPr>
            <p:spPr>
              <a:xfrm>
                <a:off x="2679700" y="4036695"/>
                <a:ext cx="1141730" cy="20320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9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ビデオ</a:t>
                </a:r>
              </a:p>
            </p:txBody>
          </p:sp>
          <p:sp>
            <p:nvSpPr>
              <p:cNvPr id="66" name="矩形 66">
                <a:extLst>
                  <a:ext uri="{FF2B5EF4-FFF2-40B4-BE49-F238E27FC236}">
                    <a16:creationId xmlns:a16="http://schemas.microsoft.com/office/drawing/2014/main" id="{EC0763B8-6CBF-46B3-B518-9B7E1C17C7E7}"/>
                  </a:ext>
                </a:extLst>
              </p:cNvPr>
              <p:cNvSpPr/>
              <p:nvPr/>
            </p:nvSpPr>
            <p:spPr>
              <a:xfrm>
                <a:off x="3879850" y="3805555"/>
                <a:ext cx="1153795" cy="20066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en-US" altLang="zh-CN" sz="5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2D</a:t>
                </a:r>
                <a:r>
                  <a:rPr sz="5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プロセスのフローチャート</a:t>
                </a:r>
                <a:endParaRPr lang="zh-CN" altLang="en-US" sz="500" b="1" kern="0" dirty="0">
                  <a:solidFill>
                    <a:srgbClr val="FFFF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endParaRPr>
              </a:p>
            </p:txBody>
          </p:sp>
          <p:sp>
            <p:nvSpPr>
              <p:cNvPr id="67" name="矩形 67">
                <a:extLst>
                  <a:ext uri="{FF2B5EF4-FFF2-40B4-BE49-F238E27FC236}">
                    <a16:creationId xmlns:a16="http://schemas.microsoft.com/office/drawing/2014/main" id="{0AAEE8BB-DAB7-45FB-9DC2-81C05B9974D8}"/>
                  </a:ext>
                </a:extLst>
              </p:cNvPr>
              <p:cNvSpPr/>
              <p:nvPr/>
            </p:nvSpPr>
            <p:spPr>
              <a:xfrm>
                <a:off x="3879850" y="4036695"/>
                <a:ext cx="1149985" cy="20320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sz="7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KSプロジェクト変換</a:t>
                </a:r>
              </a:p>
            </p:txBody>
          </p:sp>
          <p:sp>
            <p:nvSpPr>
              <p:cNvPr id="68" name="矩形 68">
                <a:extLst>
                  <a:ext uri="{FF2B5EF4-FFF2-40B4-BE49-F238E27FC236}">
                    <a16:creationId xmlns:a16="http://schemas.microsoft.com/office/drawing/2014/main" id="{46AE552A-C630-4AC2-84B3-6A78529645FA}"/>
                  </a:ext>
                </a:extLst>
              </p:cNvPr>
              <p:cNvSpPr/>
              <p:nvPr/>
            </p:nvSpPr>
            <p:spPr>
              <a:xfrm>
                <a:off x="3880485" y="3114040"/>
                <a:ext cx="1149985" cy="193040"/>
              </a:xfrm>
              <a:prstGeom prst="rect">
                <a:avLst/>
              </a:prstGeom>
              <a:solidFill>
                <a:srgbClr val="2E5999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700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作業フローチャート</a:t>
                </a:r>
              </a:p>
            </p:txBody>
          </p:sp>
          <p:sp>
            <p:nvSpPr>
              <p:cNvPr id="69" name="矩形 69">
                <a:extLst>
                  <a:ext uri="{FF2B5EF4-FFF2-40B4-BE49-F238E27FC236}">
                    <a16:creationId xmlns:a16="http://schemas.microsoft.com/office/drawing/2014/main" id="{B488789A-625E-4A3E-AAAB-75322D4B736B}"/>
                  </a:ext>
                </a:extLst>
              </p:cNvPr>
              <p:cNvSpPr/>
              <p:nvPr/>
            </p:nvSpPr>
            <p:spPr>
              <a:xfrm>
                <a:off x="2666365" y="4333875"/>
                <a:ext cx="2364740" cy="254635"/>
              </a:xfrm>
              <a:prstGeom prst="rect">
                <a:avLst/>
              </a:prstGeom>
              <a:solidFill>
                <a:srgbClr val="1F2DA8"/>
              </a:solidFill>
              <a:ln w="3175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txBody>
              <a:bodyPr rtlCol="0" anchor="ctr">
                <a:no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zh-CN" altLang="en-US" sz="1065" b="1" kern="0" dirty="0">
                    <a:solidFill>
                      <a:srgbClr val="FFFF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豊富な表示効果</a:t>
                </a:r>
              </a:p>
            </p:txBody>
          </p:sp>
          <p:sp>
            <p:nvSpPr>
              <p:cNvPr id="70" name="文本框 82">
                <a:extLst>
                  <a:ext uri="{FF2B5EF4-FFF2-40B4-BE49-F238E27FC236}">
                    <a16:creationId xmlns:a16="http://schemas.microsoft.com/office/drawing/2014/main" id="{C3A96D7F-B677-44C3-881A-FA6349BACFB1}"/>
                  </a:ext>
                </a:extLst>
              </p:cNvPr>
              <p:cNvSpPr txBox="1"/>
              <p:nvPr/>
            </p:nvSpPr>
            <p:spPr>
              <a:xfrm>
                <a:off x="8644641" y="2592720"/>
                <a:ext cx="759925" cy="29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1200" b="1" kern="0" dirty="0">
                    <a:solidFill>
                      <a:schemeClr val="bg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モデル</a:t>
                </a:r>
              </a:p>
            </p:txBody>
          </p:sp>
          <p:sp>
            <p:nvSpPr>
              <p:cNvPr id="71" name="文本框 83">
                <a:extLst>
                  <a:ext uri="{FF2B5EF4-FFF2-40B4-BE49-F238E27FC236}">
                    <a16:creationId xmlns:a16="http://schemas.microsoft.com/office/drawing/2014/main" id="{6D8F214C-3A5A-4455-8C9E-FBC860BE97F0}"/>
                  </a:ext>
                </a:extLst>
              </p:cNvPr>
              <p:cNvSpPr txBox="1"/>
              <p:nvPr/>
            </p:nvSpPr>
            <p:spPr>
              <a:xfrm>
                <a:off x="5725806" y="2592720"/>
                <a:ext cx="1625358" cy="29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l" defTabSz="1219200">
                  <a:buClrTx/>
                  <a:buSzTx/>
                  <a:buFontTx/>
                  <a:defRPr/>
                </a:pPr>
                <a:r>
                  <a:rPr lang="ja-JP" altLang="en-US" sz="1200" b="1" kern="0" dirty="0">
                    <a:solidFill>
                      <a:schemeClr val="bg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イベントシステム</a:t>
                </a:r>
                <a:endParaRPr lang="en-US" altLang="zh-CN" sz="1200" b="1" kern="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endParaRPr>
              </a:p>
            </p:txBody>
          </p:sp>
          <p:sp>
            <p:nvSpPr>
              <p:cNvPr id="72" name="文本框 84">
                <a:extLst>
                  <a:ext uri="{FF2B5EF4-FFF2-40B4-BE49-F238E27FC236}">
                    <a16:creationId xmlns:a16="http://schemas.microsoft.com/office/drawing/2014/main" id="{90C5E17A-F497-4133-9A21-57025D54081E}"/>
                  </a:ext>
                </a:extLst>
              </p:cNvPr>
              <p:cNvSpPr txBox="1"/>
              <p:nvPr/>
            </p:nvSpPr>
            <p:spPr>
              <a:xfrm>
                <a:off x="2516506" y="2592953"/>
                <a:ext cx="2662555" cy="298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defTabSz="1219200">
                  <a:buClrTx/>
                  <a:buSzTx/>
                  <a:buFontTx/>
                  <a:defRPr/>
                </a:pPr>
                <a:r>
                  <a:rPr lang="en-US" altLang="zh-CN" sz="1200" b="1" kern="0" dirty="0" err="1">
                    <a:solidFill>
                      <a:schemeClr val="bg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グラフ</a:t>
                </a:r>
                <a:r>
                  <a:rPr lang="ja-JP" altLang="en-US" sz="1200" b="1" kern="0" dirty="0">
                    <a:solidFill>
                      <a:schemeClr val="bg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sym typeface="+mn-ea"/>
                  </a:rPr>
                  <a:t>ィカルインターフェース</a:t>
                </a:r>
                <a:endParaRPr lang="en-US" altLang="zh-CN" sz="1200" b="1" kern="0" dirty="0">
                  <a:solidFill>
                    <a:schemeClr val="bg2"/>
                  </a:solidFill>
                  <a:latin typeface="Meiryo UI" panose="020B0604030504040204" pitchFamily="50" charset="-128"/>
                  <a:ea typeface="Meiryo UI" panose="020B0604030504040204" pitchFamily="50" charset="-128"/>
                  <a:sym typeface="+mn-ea"/>
                </a:endParaRPr>
              </a:p>
            </p:txBody>
          </p:sp>
        </p:grpSp>
        <p:sp>
          <p:nvSpPr>
            <p:cNvPr id="42" name="直角上箭头 74">
              <a:extLst>
                <a:ext uri="{FF2B5EF4-FFF2-40B4-BE49-F238E27FC236}">
                  <a16:creationId xmlns:a16="http://schemas.microsoft.com/office/drawing/2014/main" id="{F21B1EED-E688-456C-9DB6-3E99AB79EA05}"/>
                </a:ext>
              </a:extLst>
            </p:cNvPr>
            <p:cNvSpPr/>
            <p:nvPr/>
          </p:nvSpPr>
          <p:spPr>
            <a:xfrm>
              <a:off x="15272" y="7042"/>
              <a:ext cx="1717" cy="503"/>
            </a:xfrm>
            <a:prstGeom prst="bentUpArrow">
              <a:avLst/>
            </a:prstGeom>
            <a:solidFill>
              <a:srgbClr val="2552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  <p:pic>
          <p:nvPicPr>
            <p:cNvPr id="43" name="图片 103" descr="图层 12">
              <a:extLst>
                <a:ext uri="{FF2B5EF4-FFF2-40B4-BE49-F238E27FC236}">
                  <a16:creationId xmlns:a16="http://schemas.microsoft.com/office/drawing/2014/main" id="{A64CB24B-0B6E-4447-B46C-7D349CDA9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25" y="6771"/>
              <a:ext cx="320" cy="488"/>
            </a:xfrm>
            <a:prstGeom prst="rect">
              <a:avLst/>
            </a:prstGeom>
          </p:spPr>
        </p:pic>
      </p:grpSp>
      <p:pic>
        <p:nvPicPr>
          <p:cNvPr id="79" name="图片 111" descr="应用">
            <a:extLst>
              <a:ext uri="{FF2B5EF4-FFF2-40B4-BE49-F238E27FC236}">
                <a16:creationId xmlns:a16="http://schemas.microsoft.com/office/drawing/2014/main" id="{17BE9161-F0C3-4D31-BE4A-4AEF80FAA6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90" y="1140460"/>
            <a:ext cx="295910" cy="309880"/>
          </a:xfrm>
          <a:prstGeom prst="rect">
            <a:avLst/>
          </a:prstGeom>
        </p:spPr>
      </p:pic>
      <p:pic>
        <p:nvPicPr>
          <p:cNvPr id="80" name="图片 112" descr="数据">
            <a:extLst>
              <a:ext uri="{FF2B5EF4-FFF2-40B4-BE49-F238E27FC236}">
                <a16:creationId xmlns:a16="http://schemas.microsoft.com/office/drawing/2014/main" id="{7576E0B9-55BB-4800-9A0E-8B1D299B3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505" y="5422900"/>
            <a:ext cx="323215" cy="292100"/>
          </a:xfrm>
          <a:prstGeom prst="rect">
            <a:avLst/>
          </a:prstGeom>
        </p:spPr>
      </p:pic>
      <p:grpSp>
        <p:nvGrpSpPr>
          <p:cNvPr id="81" name="组合 3">
            <a:extLst>
              <a:ext uri="{FF2B5EF4-FFF2-40B4-BE49-F238E27FC236}">
                <a16:creationId xmlns:a16="http://schemas.microsoft.com/office/drawing/2014/main" id="{5206DF59-BA32-4166-B438-75E84B2FA9EB}"/>
              </a:ext>
            </a:extLst>
          </p:cNvPr>
          <p:cNvGrpSpPr/>
          <p:nvPr/>
        </p:nvGrpSpPr>
        <p:grpSpPr>
          <a:xfrm>
            <a:off x="3513455" y="5104130"/>
            <a:ext cx="5415915" cy="309880"/>
            <a:chOff x="5533" y="8038"/>
            <a:chExt cx="8529" cy="488"/>
          </a:xfrm>
        </p:grpSpPr>
        <p:pic>
          <p:nvPicPr>
            <p:cNvPr id="82" name="图片 99" descr="图层 12">
              <a:extLst>
                <a:ext uri="{FF2B5EF4-FFF2-40B4-BE49-F238E27FC236}">
                  <a16:creationId xmlns:a16="http://schemas.microsoft.com/office/drawing/2014/main" id="{141E4770-EB3C-424A-93AB-7CE759039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33" y="8038"/>
              <a:ext cx="320" cy="488"/>
            </a:xfrm>
            <a:prstGeom prst="rect">
              <a:avLst/>
            </a:prstGeom>
          </p:spPr>
        </p:pic>
        <p:pic>
          <p:nvPicPr>
            <p:cNvPr id="83" name="图片 100" descr="图层 12">
              <a:extLst>
                <a:ext uri="{FF2B5EF4-FFF2-40B4-BE49-F238E27FC236}">
                  <a16:creationId xmlns:a16="http://schemas.microsoft.com/office/drawing/2014/main" id="{80E35F2A-B243-46FA-B960-A103532E8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25" y="8038"/>
              <a:ext cx="320" cy="488"/>
            </a:xfrm>
            <a:prstGeom prst="rect">
              <a:avLst/>
            </a:prstGeom>
          </p:spPr>
        </p:pic>
        <p:pic>
          <p:nvPicPr>
            <p:cNvPr id="84" name="图片 102" descr="图层 12">
              <a:extLst>
                <a:ext uri="{FF2B5EF4-FFF2-40B4-BE49-F238E27FC236}">
                  <a16:creationId xmlns:a16="http://schemas.microsoft.com/office/drawing/2014/main" id="{DB0C2BE8-B323-4D6E-BB15-E0B1D5E4C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742" y="8038"/>
              <a:ext cx="320" cy="488"/>
            </a:xfrm>
            <a:prstGeom prst="rect">
              <a:avLst/>
            </a:prstGeom>
          </p:spPr>
        </p:pic>
      </p:grpSp>
      <p:pic>
        <p:nvPicPr>
          <p:cNvPr id="85" name="图片 11" descr="图层 4">
            <a:extLst>
              <a:ext uri="{FF2B5EF4-FFF2-40B4-BE49-F238E27FC236}">
                <a16:creationId xmlns:a16="http://schemas.microsoft.com/office/drawing/2014/main" id="{EDE9DD9F-AF1F-460E-AAD2-65E1767F72A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81" t="-421" r="22708" b="1800"/>
          <a:stretch>
            <a:fillRect/>
          </a:stretch>
        </p:blipFill>
        <p:spPr>
          <a:xfrm>
            <a:off x="1682750" y="1479550"/>
            <a:ext cx="437515" cy="144145"/>
          </a:xfrm>
          <a:prstGeom prst="homePlate">
            <a:avLst/>
          </a:prstGeom>
        </p:spPr>
      </p:pic>
      <p:pic>
        <p:nvPicPr>
          <p:cNvPr id="86" name="图片 13" descr="图层 4">
            <a:extLst>
              <a:ext uri="{FF2B5EF4-FFF2-40B4-BE49-F238E27FC236}">
                <a16:creationId xmlns:a16="http://schemas.microsoft.com/office/drawing/2014/main" id="{1877C382-E9DE-480B-B0DC-6E4958C269D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81" t="-421" r="22708" b="1800"/>
          <a:stretch>
            <a:fillRect/>
          </a:stretch>
        </p:blipFill>
        <p:spPr>
          <a:xfrm>
            <a:off x="1699895" y="3522980"/>
            <a:ext cx="437515" cy="144145"/>
          </a:xfrm>
          <a:prstGeom prst="homePlate">
            <a:avLst/>
          </a:prstGeom>
        </p:spPr>
      </p:pic>
      <p:pic>
        <p:nvPicPr>
          <p:cNvPr id="87" name="图片 21" descr="图层 4">
            <a:extLst>
              <a:ext uri="{FF2B5EF4-FFF2-40B4-BE49-F238E27FC236}">
                <a16:creationId xmlns:a16="http://schemas.microsoft.com/office/drawing/2014/main" id="{20B5D8D5-8875-4936-9C72-3CC8BF6B4BC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81" t="-421" r="22708" b="1800"/>
          <a:stretch>
            <a:fillRect/>
          </a:stretch>
        </p:blipFill>
        <p:spPr>
          <a:xfrm>
            <a:off x="1682750" y="5715000"/>
            <a:ext cx="437515" cy="144145"/>
          </a:xfrm>
          <a:prstGeom prst="homePlate">
            <a:avLst/>
          </a:prstGeom>
        </p:spPr>
      </p:pic>
      <p:sp>
        <p:nvSpPr>
          <p:cNvPr id="88" name="Text Box 1">
            <a:extLst>
              <a:ext uri="{FF2B5EF4-FFF2-40B4-BE49-F238E27FC236}">
                <a16:creationId xmlns:a16="http://schemas.microsoft.com/office/drawing/2014/main" id="{F8A8A6DF-5F38-4643-836A-65D30E9A02F4}"/>
              </a:ext>
            </a:extLst>
          </p:cNvPr>
          <p:cNvSpPr txBox="1"/>
          <p:nvPr/>
        </p:nvSpPr>
        <p:spPr>
          <a:xfrm>
            <a:off x="2305288" y="2345690"/>
            <a:ext cx="369332" cy="1934845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ja-JP" altLang="en-US" sz="1200" b="1" i="0" dirty="0">
                <a:latin typeface="Meiryo UI" panose="020B0604030504040204" pitchFamily="50" charset="-128"/>
                <a:ea typeface="Meiryo UI" panose="020B0604030504040204" pitchFamily="50" charset="-128"/>
              </a:rPr>
              <a:t>プラットフォームシステム</a:t>
            </a:r>
          </a:p>
        </p:txBody>
      </p:sp>
    </p:spTree>
    <p:extLst>
      <p:ext uri="{BB962C8B-B14F-4D97-AF65-F5344CB8AC3E}">
        <p14:creationId xmlns:p14="http://schemas.microsoft.com/office/powerpoint/2010/main" val="3856277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ous-titre 13"/>
          <p:cNvSpPr>
            <a:spLocks noGrp="1"/>
          </p:cNvSpPr>
          <p:nvPr>
            <p:ph type="subTitle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47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/>
          <p:cNvSpPr>
            <a:spLocks noGrp="1"/>
          </p:cNvSpPr>
          <p:nvPr>
            <p:ph type="pic" idx="1"/>
          </p:nvPr>
        </p:nvSpPr>
        <p:spPr/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85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3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" name="Espace réservé pour une image  11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840339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759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/>
              <a:t>Position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42069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acquisition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384032" y="1747165"/>
            <a:ext cx="567986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Wide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built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-in drivers 200+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OPC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Modbus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IP, S7IP,…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SNMP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LoRa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SIEMENS, SCHNEIDER, Rockwell ABB,…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Advanced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built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-in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features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Redundancy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Time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stamped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…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Full </a:t>
            </a:r>
            <a:r>
              <a:rPr kumimoji="0" 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interoperability</a:t>
            </a: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Software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development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kits </a:t>
            </a: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WebServices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OPC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	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9377" y="2342200"/>
            <a:ext cx="59837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single data acquisition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platform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High performances and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reliability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Easy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configuration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9418" y="1020201"/>
            <a:ext cx="43111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0" i="0" u="none" strike="noStrike" kern="1200" cap="none" spc="30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Connected</a:t>
            </a:r>
            <a:r>
              <a:rPr kumimoji="0" lang="fr-FR" sz="3200" b="0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kumimoji="0" lang="fr-FR" sz="32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Platform</a:t>
            </a:r>
            <a:endParaRPr kumimoji="0" lang="fr-FR" sz="3200" b="0" i="0" u="none" strike="noStrike" kern="1200" cap="none" spc="30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6" name="Picture 2" descr="http://craigatkinsonlaw.com/wp-content/uploads/2013/10/home-icon.png">
            <a:hlinkClick r:id="rId3" action="ppaction://hlinksldjump" tooltip="Back to Home Page"/>
          </p:cNvPr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616" y="5733256"/>
            <a:ext cx="423283" cy="42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10"/>
          <p:cNvCxnSpPr/>
          <p:nvPr/>
        </p:nvCxnSpPr>
        <p:spPr>
          <a:xfrm>
            <a:off x="6384032" y="2924944"/>
            <a:ext cx="0" cy="151216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Parallélogramme 9"/>
          <p:cNvSpPr/>
          <p:nvPr/>
        </p:nvSpPr>
        <p:spPr>
          <a:xfrm>
            <a:off x="0" y="120563"/>
            <a:ext cx="2715492" cy="697995"/>
          </a:xfrm>
          <a:prstGeom prst="parallelogram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Connectivity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76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IoT</a:t>
            </a:r>
            <a:endParaRPr lang="fr-FR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Espace réservé du contenu 5"/>
          <p:cNvSpPr>
            <a:spLocks noGrp="1"/>
          </p:cNvSpPr>
          <p:nvPr>
            <p:ph idx="4294967295"/>
          </p:nvPr>
        </p:nvSpPr>
        <p:spPr>
          <a:xfrm>
            <a:off x="4079776" y="1035921"/>
            <a:ext cx="6016625" cy="5572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pc="3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PcVue</a:t>
            </a:r>
            <a:r>
              <a:rPr lang="en-US" spc="3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connects </a:t>
            </a:r>
            <a:r>
              <a:rPr lang="en-US" spc="3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Things</a:t>
            </a:r>
            <a:endParaRPr lang="en-US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fr-FR" sz="3300" spc="3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AutoShape 12" descr="data:image/jpeg;base64,/9j/4AAQSkZJRgABAQAAAQABAAD/2wCEAAkGBxIREhQUEhQVFRUVFhcVFhcXFRQUFBcVGBUXFhcVFhcYHCggGBolHBcUIjEhJSkrLi4uFx8zODMsNygtLisBCgoKDg0OGhAQGiwkICQsLCwsLCwsLCwsLCwsLCwsLCwsLCwsLCwsLCwsLCwsLCwsLCwsLCwsLCwsLCwsLCwsLP/AABEIAOEA4QMBEQACEQEDEQH/xAAcAAABBQEBAQAAAAAAAAAAAAAAAwQFBgcCAQj/xABFEAABAwEEBwUFBgMHAwUAAAABAAIDEQQhMUEFBhJRYXGRIoGhscEHEzJS0SNCYnKC8EOSwhQkM3Oi4fFTstMVFzSjs//EABsBAAIDAQEBAAAAAAAAAAAAAAAEAQIDBQYH/8QAOREAAgECBAMGBQIFBAMBAAAAAAECAxEEEiExBUFRMmFxobHREyKBkfDB4RQjQlLxFTM0QyRiggb/2gAMAwEAAhEDEQA/ANxQAIAEACABAAgAQAIAEACABAAgAQAIAEACABAAgAQAIAEACABAAgAQAIAEACABAAgAQAIAEACABAAgAQAIAEARdv1issFfeTMBGIB23fytqQqOpFbsZp4StU7MX6epAWv2jWZtzGSPPJrQepr4LN4iPIdhwes9ZNIjJvaTIfgswH5nk/0hUeIfJDEeDw/qn5fuxnJ7RLZlHAO5xP8A+ir/ABE+42XCMP1l5ewl/wC4tt+SD+V3/kUfxE+4t/pGH6y/PoLw+0u0D44Y3fl22+rlKxMuaKS4NSfZk/rb9iTsntOhP+LC9n5XNf57KusSuaFp8FqLsST8dPcsOj9brFNc2ZoO59YzXcNqgPctY1YPmI1cBiKe8ftr6E2DXBaCZ6gAQAIAEACABAAgAQAIAEACABAAgAQAIAEACAE7RO2Npc9wa0YkkADvKhu25aMXJ2irspum/aDHHUQN2z8zqhnc3E+CwnXS2Orh+EzlrUdu5b/n3KTpTWK1WivvJSGbq7DKflGPel5VJS3Z16OEo0uzHX7v7kFLbom5l54YfRZuSHo0pvuG79Ln7rQP3uCrnNVhurG79IyHMDkPqozs0WHihM2uT5j4KMzL/Bj0PP7U/wCY+CjMw+DHodC1v4Hu+inMyHRidi27x0U5iro9BRs4OB9FNyjptEporWG02Y/ZSuaPlrVve01aeivGpKOzFa2DpVu3FP1++5e9B+00GjbTHT8cfqw+YPcmYYn+44uI4K1rSf0fv+eJfNH6QitDduF7Xt3g4cCMQeBTMZKWqOLVpTpSyzVmOlJmCABAAgAQAIAEACABAAgAQAIAEACAGVs0tZ4TSWeKM7nyMYejiozJFJVIR7TS+pk+uum3SWiUe82o2Oow7VWAUxbS414XlI1Z3kz1vDqEVRjKK3V/EjdG6PfKA/4WnBxFXuG9rcGjcTXkqRjfUaq1VB5d35fXqIay6LiiiDttxftADadXa33YCmNyipFJGuDqznO1tPQrKwudRRPVFy6iCi5bKCLk5QRcMoIuRlBTcjKCLlXE6bIQpuZuCFGyq1zJwJHRemZYHh8b3McMwfA5EcDcrxm07oWrYaFSOWSujUtV/aDHNRlpox2AkF0Z/N8h44ck7Trp6SPN4vhMqfzUtV05/v6+JeQapg4x6gAQAIAEACABAAgAQAIAEAJ2idsbS97g1rRUuJoAN5KhtJXZEpKKuzONadeHu2mwVYwA34SOG85sG4fFhWnwlGpiHJ5YnJxGNb0hovP9vXw2Mimmklkca7LampzJremoU4xVhjDYKnkUpq7epMnQ0j7OJmu2hQ1bQ7QDSQSN+FcknWpu7aPoHCq9ONGnTtaySJeXWtgjHu2HbpShpsNNN4N45eCq6ytoMR4dJz+Z6eZWbVaXyuLnuLnHPhuAyCXcm3dnWp0owWWK0ElW5sogi5ZRBRctlBFycoIuGUEXDKCLkZQU3KuIKblHEFNzNxCqm5m4isE5aVZMxnTuX7UvXZ9npHIS+Hdi5nFnD8PSmbVKtl0exwsfw2NX5o6S9fH3NbstpZKxr43BzXCoIwITqaaujzE4ShJxkrNCqkqCABAAgAQAIAEACAE7TO2NrnvcGtaCXE3AAYlQ2krsiUlFXZlmtesb7S8NbVrAaxsz4SSD5zk37uOK5tas5v8APuzi4nEuo7Lbkv1f6LkV+WwOdDI8fC0Gp+Y1pdvxWdOOqYrkbi2QOi7CbRNHE24vcG13DEnuAJ7l1kekg7xTXRGlWvRjLMWxxijC27OpFzieJq08yUvVVnc7mAnmpZej9dfcyqUDads4VNOVbvBcxnt4Rdlfc4VbmyiCguoknozQNotFCxh2fmd2W9Tj3VV405S2Fq+MoUdJS16LV/niWOyaij+LKTwYKf6nY9FusP1ZzKnGX/1w+/svck49T7IMWudzef6aK6oQFZcVxL2aX09zt2qVk/6ZH63+pU/Ah0KrimJ/u8kM7TqPAa7D5GHjR46UB8VR4ePJm8OMVV2op+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/P8lolsoMZYAAC0tAyF1yZcdLDjinHKUPVhnuNJRB13ac0V/ExzW99SAmaUs0UxzBTzUknutPY0HWyyPlsz/dkiRgL2UxqAQ5ve0uHOhyUV4uUHbc7fC68aWJjn7L0f6P6O30MXC459ISFrLZnyuDI2lzjgB+7hxUJNuyCc404uU3ZIvugtUo4qOmpI/d9xvIfePE9E5ToJas87i+KTqfLT+Veb9h/pnWSzWW6R9XD+GztP6YN7yFs2kc6FOUtip2z2iSOqLPAB+J5LvBtAOpUJt7IvKFOnrUkkRc2tmkXG6RrBuayP1BKt8OoY/wAXg1zv9GJDWfSQ/jE/piPm1R8OoSsXg3z9R9ZfaBamH7VjHjkY3dRd4KrclujeNOlUV4Sv4O5adDa62W0ENcTE85Ppsk8H4daKVJMpOjKJLaV0PDaRSRt+Thc8cj6G5ROEZbl8Pi6tB3g/pyM909oCSym/tRnB4F3JwyKSqU3DwPTYTG08StNJdPYiFQbaPFJm0CsYyiCsjKSFLPMWlWTF5wuav7M9ZL/7NIbnXxE5OxLORxHGu9O0Kn9LPMcWwf8A2x+vuaQmzgAgAQAIAEACAKvrvpf3bBAx2y+UEvcMY4R8TuBPwjvOSWxFSyyrn6CeLq5VkW78kZowiRxeRSNgAa3KguazvzXP3d+RyO078kTmrTqiRxxJFehWtLmzfDvdk5tLYYuVLXLRjgRaIrnMIcaZEGod3G/qrUpZZdzJoz+HUvyej/QuuitIttELJW4PbUjc7Bze4gjuTZ1TMNZ9BOitZjjaSJTtRgfiN7dwoa8hQrkV6TjUsuex9F4Tj41sGpzesdJfTn9V53LloHQzLJHkXkVe/wAaAnBo/wB0xTpqCOPjMZLEz7lsvzmVDWnXV8hMNjJDcHSi5zvyfKPxY7qZzdt2RmoQpxz1HZFVhsd9Xdpx77/UreFBLfU5eJ4nOfy0tF15/sSMVjJ3N5/QJ6lh5z0ijjVq0afzVH9xw3R7c3nuZ9SnFwyfNnPfFaKegjPZWtzd/KPqsK2DlT3HcPiKdfSD16c/sN9gHAg8MPNLODGmnB3Q1nsI/KfDol50E9tB/D8Uqw0n8y8/v7kxq5rVNYyI5ayQ4Uxcwb2E5fhPgl2pQdmdaEqWJjmpvX83NMhlitMQc0tkjkHcRuIyPDEEKdGjNOVOV1o0Z3rPoI2V9W1MbvhO4/KePn1SNWnkfcerwGMWJhZ9pb+5CrIcaPFYzkgVkYyR4rIwkiQ0XayxwoaEEEHMEYELRPkKVqaaN51T04LXCHH423PHHemsLXz3py7UfNcn+j7/AKHicZhvgVGuXIm04KAgAQAIATnmaxrnuIDWgucTgGgVJPcobSV2Q2krsxzT+knTOc8125yHbObYhdFH0vPHa3rk1JuTv19ORwa9Rzd+b9OS/O8a2gbIbGMr3cXH6BVemhnLT5Rzo21uiJpeDiPJTGWUmE3EczWp0mJu3DD/AHUuTZaU3Lcc2edwbs3FpyKlSa0JUmlYaaHtP9hl2Hf/AB5ndk5RS7juafQbin6NTMrPc62FrZ45Xui12iJpIcQNptdk0vANNoDdWg6K843Vzq4Wu6cst9Hv+n2M41+1hdI82SE3D/GcMz8ldwz3m7K9XWTyo7qcKMPi1PoVqzWcNHmcydwTtGjbRHAxWLlXleWi5LkvzqSNjsb34AgDGmP6nei6tDA856d3M42I4ooJxoK768l7+niTdl0OQAXdkbs11IyjFZYI4jhUqvPUeo8bo4ZKc5dUEeSaOG5GZPQn4NtUQ9s0I3EVHLDxSzwdKTutPAa/1HEwVnaXjv5WGf8AZw0UpUcfTd3Ilg6eW1jFcQquV727hlabMKHNudcRz+q42Jwrhvqju4LHNtSi7SX5+Icas6ddYJKOq6B57Q3H5x+LzHIU5couD7j1dCvHFw6SW6/OXoaO6Sz26FzWPa9rhi0guacQaYtI3FRJKasaUak8PUU1ujMbbZXRPdG8Uc00P1HA4rnNOLsz2dOpGrBTjsxBANHisjGSBWRhJA00NVZGEkXjUTTZhmbfc+6nGlad4Dhz2VhipSpZcRDeO/fF7r2OBxPDqUbm0RSBwDheCKjkV3YTjOKlHZ6nlmmnZnauQCABAFW1+tlImQA3zu7X+Uyjn9TsN/UUtiZfKo9fQTxk/lUOvot/YzaCX3kr5T8Lbx5N8L+a56d25HITzSchFriSScSaqpTcdRBWLDuIKSyHcQUlkOW6PbaPsnCrX3HgMajiMe5aU75lY2otqasJ6Atb43yWOc1kg+B3/Uiu2XcwC3uI3FdJO524u6uVXW7QEdnkEkYIZITtXl1H43E331w4FTSpJysjTE4ucopzd7bEbo6ze8eBh6NXbo0401ex5yvWnUdr6Fos0jI3Bgb2WjLN5pQnu8+CZUG43/LC8ZJSstl6j+GMuNT++AQ2oqyN0rj+OyrFzNFE9ksqhTBxI612ZbwmZyiV3SFnomFqhCpHK7kXPCQNoYYcjuKRq5W3B7/oNUG1aSI6VgPI5ei4lakou3I9HhsRLScXZoZusIrUGn73pN4fozuU+Lu1px+3seOsr8dup4kqjwzfQYhxqEdlJeH+Uee6lGBr3181m8K+g3T47D+9rxV/cPeyDFte76LN4drkx6nxeMv6ovy9j1ttGYos/hjaxie6FmTNOBUWaLfEhLZj2zTOa07PxN7bfzNO03xAVsqknF7PQTxlPNTZu+pOlRPC2mBa2Rv5XCpHcT4rHgtZpTw094PTw/z6o8bioWeYsa7ooCABAGW686Q2rRaHA3RNbZ2fmI25COPbA/QudiJ3k+7Q4+MqXnJ9NCtkbELW5vO0eX72UvtET2gl1OYlUqh5ErFkO4lJZDuJWLondXo6vJ3DxP8AwVtRWozh181yse0G1CG32aRtzmxtL+LNt4p02wnIPkPUqizuHdcgNd9I+8tPugezEKc3kVcelB3FP4ZcymLlpY70IA1hcc/IfsrqJXaRxpOybHujRU1OJvTctEZUNdSyWNiUmx6KJaCNKyZqkezRKIyBoirYxNQZlJFc0oxOQE660IezyUJabw4UISeOheOZboMHLXK+ZHGY2eWraEEUo4VBBwr3rl1ZZ43O1hvldix6pWmK0Whsc0UZa7skbOO12RfkQ4tXGxtWdPI4vS9n9tDqU4qSl4Fp0p7P473RbFBfsuGyf5m49AqvHxhByqLRa6exCp3dkVa26pluMbxxadsetFajxPCVtI1Ffo9H52CVGcd0Qs2hiPhcDwNxTxmR9osbm/G27lUdVDSe5eFScOy2vBiNn0bHI6hq2oOG/kVm6MWO0uJ1476+P7CFsY+zu2Q/aqMacB9UrUpZLHRjxSdWLSVvM0r2RaTpEwE/4cjoz+V9HDuBd/pXGnP+H4hCfKVk/rp7MRrRzQaNfXqTlAgDxzqCpwCAML0nOZWsOc8skx/W8keDvBcabvbvdzztWWa3e2znSL+2AMGgD1+iie5Wo9bHkSgqh3ErFkPIlJYdxFWLIsmrg7LzxHkfqmKOzHcNsyh+0XtW9rThsRN7i4n1KYhuXpf8r/5KdPNtyOkP8Rz3dZHH1C6GGerRfE63J6zvpD3eZXXpdo49bsj/AEXImpGVBllsciTmh6LJaGZLSibJnssyiMQbIq1yJmCMpMrmlJE5BCVdkBI6hHMLHEaxZXDr5kMtMuq0HMHz/YXClod6juO9W7RsWiJ3EHp2vQLl8QX8hvo0/M6dDt26n0BKLjyK5lVXhJdzLx3RCleLZ0BtarFHJ8bGu4kX9cVrRxleh/tTa7r6fbYiVOMt0Q1r1Xjd8DnMO49pvjf4rsUP/wBLXhpVipeGj9vIwlhIvZ2K7bNWJYjtNYHcWY/y49KrvYbjmEr6N5X/AO2nnt6C08POPeUnWUdscv35J/EapM1wu7LF7LpTW0typG4c+2D6dF5vjEdIPx/QcN7scu2xjvmaD1C9Rh6nxaUZ9Un9zjzWWTQstipG6zTmOyWl4xbDIRz2DTxos6rtBvuMq8stOT7mYzMPt4WZMjaO8An6LlPtJHBl20uiELS+sjudOlyq9zOT+ZisRQSh3EVJZDuMqxZDuNyksiyatP7LxxB6g/RM0dmOYZ6MpPtLZsWyN+RjYa8WvcD4U6piO5eLtio96ZRtmjG/hc5p6pqjK0xiqrtolbNNWOn7xXZoy1ORXhoPrFPQp9ao56eWRYbHallKI9CdySjtSwcDZSPX2pCpg5Eda7UtowMpzsV63WipW2yEZyzMippEjiJ6WHMNDUj7XLUFcqaOxS3Hehh9pH+/ulcvHf8AHn4HRodtH0TJcDyPkuVVeWnJvkn6GkdWiGK8YzoHhWbJOSs2SIvVogQGsWrcFsHbGy8YSNucOeThwPguphMfWoaRd49Ht9On0K2V7kLqhqzLYpJi9zHNcGtYW1qaEkktI7OV1SncbjYYiEVFNNXuQazq8+tnZw2h0caeFF6bhEs2EhfldfZs5mIVqjJJdIxIDXx1NH2n/Lp1IHqscR/tS8BfFu1GXgZIXVtbuAH/AGt+q5l/nOHf+axpIe278zvMrN7mb3YvE5SSh3E5WLIdxuUlkOY3KxYndW56SFvzN8Rf5VW1F62GcNL5rDD2oWDbgjlH8Nxa78r6Cv8AMGj9SZTszTEPK41P7X5GaBo2ntOEgEg5m51OTgei2d7poeq8pIRieWkg5LpUKolXp3V0SMMq6lOocmrSH9ntZCYumYJyiP49JKMpqq56/SSMoOuMLRbCVN0jJylIYTTLCpUsbUqV2Rk81Vy6tS7OvSpWVhq41u3pSctB2nHUs2ptj97bIWD5qn8ox8Fzca/5VurS87+iHKXav0NztjqMPG7quFxCeTDy79Pub0leSIsryrHTkrNknJWbJEnq8QG0hNQBnxpkT6JqjTzu1yrdhF/G4/vAi4rVwcdyLlp1XP2P6nei9jwN/wDi/VnOxXbJddgXIHXxldH2n/Lr0IPoscR/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/ePcsW7myVjVfZLoUgPtTx8X2cXIHtu69n9Llz8XK8lHp+fniaw2LxpCS8N3Xn9/vFeW4tWvJU1y1fj/j1HKEdLjIrisYPCs2ScFZskSerxAQOPIOPhs/1J2hopPu9dCkhB/75q0Hy5Ay06rj7Dm530XsuCK2FXi/U52J7ZLrri5G6yQGSyWhgxdDIBz2DTxos6qvBruMq0c1OSXRmExSfbNPzAeLKLjp/Nc84n89zy33SHjQ+FPRRLcifaCNyAQ6jepJQ5jepLDhj1YsLsegks+rWkaj3TjeL28RmO7H/AITNGf8ASx3D1L/KxLXDV7+1sD47p4x2ThtDHYJyvvByPNMJ2NakHdTh2l+WMttdmcXOo0tlBO3HShc7MtGTt7c8RuTdKtZWN4SjXV1o1uiLM2RW3xET8Jo8EqFUsDpX3OxaFdVmUeHR4bSoddgsMhJ0xKzlVbNo0UhMuWTZqoi0FnrecPNVuWLVqhq0+3S7Iq2JhHvX7h8jfxnwx4HGtVVNd5ZK5tzGMhja1gDWMAa1owAAoAFxMTiFSg6kv8s3hG7siOe6pqc15GpNzk5S3Y+lZWOCsmSclZsscuVAEHlaRAQJx7h6nyanI6Un3v0KPcQepiBcdX2Us7ONT1cT5L3PCoZcJDvu/u2zmV3eoyRXRMTwitxQB876SgMMzmZxPcz+R5A8AFw5LLK3Q8xUjkm10foKaXb8Lhnd6j1RPqFVbMaRvVTMcxvUlkOI3qSw4Y9STcWbIpJF4py0gg0INQcwVKdiydtUXLQ2lmztobnjEb/xDh5JynUzLvOjSqqa7xrrHq1FaxU9iUYPAx3B4+8PELS9iZ07vNF2fUzzTmgZYj/eYyRlPHeeG0cHfqAPFaqp1NI4tx0rK3etv2IT/wBEc6vuXtkplQscOYN3itExyMozV4u43k0VO3GJ/cNryqi5aw3dA8GhaQdxBHmpuFjptlccblFwHNnsl4ABc43AAVJPBoxUNkl81b9nc8xD7TWGPHZu984bqYM77+CWqYmMdI6sso3NSsNjis0YjiaGRtwA8ycSTvN5XNrVlFOc2axjyQ0tM20eGQXlsZinXnfktl+cx2nDKhEpJs0OVmyTkrNknDyoQCDytoogb1u51PXDwATc9LR6L1KiT1KXQC/WWLYY1vytA6Ci+i0afw6cYLkkvsciTu2xVaFQQBjXtP0aYra54HZma143bQGw4f6Qf1LlYuFql+pwsfTy1b9SBYPeQ0zb5jDwuWO8RbtRIwFZmIsx6kkcMepLXF2SKSRZsikm4o2RBNxWK0FpBaSCLwRiFKdiU2ndFo0VrM11Gzdl3zfdPP5T4ckzCunpIdp4lPSRLWzSMcbaucDUXAUJcOAzHHBMJX2G4rNoim22aMuL2xsiGeyA2vFxwJW0Y2GqVGNO7W7Ids01qkENlaXOOYuoMzX7reJRKSirs1LXZPZW2g97aHbVLwxgABzAc4mvOg5JR4voi+QlrH7NrCz4/ey/nk2R/wDWGrN4qb20JyosmjtFQWcUhiZHvLWgE83YnvWMpyluyyQvNOG447kliMZTo9p69Fv+xpGm5EfPMXY9F57E4qdd3ltyQ1CCjsIlKNlzwqjZJyVm2SclUZIk8q0UA3nOW+76npVNUY3lqVYk8rS+Z3IHOhrP7yZgyBqe6/6dV0+GUPi4iK5J3+2pjWllgy7L3BzAQAIAqXtJ0V76y7YFXQna47Bud07Lv0pbFQzQv0EsdSz079DJbG4xv2Tnd35Fc2OjscWOjsI6Qg2XXYG8eoVZKzKzjZjYFVKCjJEE3FmyKSbirZFJNxQSKSbnQkQFzuDak+HDN2XIbz4DwTVHDuWstEN4fCzra7Lr7DuWRkLak08XOPr5LoRioqyO5TpxpxyxQ20bo6fSL6N7EIPacfhHD8buGA4JLG8QpYSPzavklv8AsjenTlPY1TQFgs9jj93C0j5nGhe873HPlgMlxJcYp1HeSf59Tf8Ah2iTNsbx6KHxSh3/AGJ+DITdbhkOqwnxaP8ATF/XT3LKg+bEJLU4505JGrxCtU0vZd3vuaRpRQhVINmp5VVbA8JVGyTxUbJOSqNknDioSAReVrFEDcmpr3D1Pp3FNJZY26+hAmb1eEbuxDLHqxZqBz/0jzPp0Xq+C4fKpVPov1/T7CGJnsieXeFQQAIA5ljDgWuFQQQQcCDcQhq5DV1ZmIazaFMEz4vlNWH5mG9p/eYK5NWnllY4Fejkk4jEUlZQ4jwO9U7SM+0iKkYQSDiFk0YNWOFBB0HIA7bIgm5176mKsk27Ike2Gxuk7T6tZkMHP57m+a6NHDKOstzp4TA5vnqbdBzb9IshGy0AkC5ouDRx3ck2dhJJWQ81f1UktRE1q2mxm9rcHPH9DPE+K4PEuNQo3p0dZc3yXu/Jc+gzSw7lrLY0OzwtjaGMaGtaKAAUAHALyM6kpycpO7fMeSSVkKKtyQRcAUXAKqLgeVUNknlVRsDxVbJOSVRsk5cVG4CTnLRIBvI7Id/AfVMU4rtPYqxNxV9W7kCkMRJAF5JAHM5J6hRbaS3ZnKXMutkgEbGsGQ6nM9ar3NCkqNNQXI5k5Zm2LLUqCABAAgCsa96E9/F7xgrJECbsXMxc3iRiO8ZpfEU8yut0KYujnjmW6MolYWnbb+obxvXOatqcdq2qPLVZxIKtxyO/gUNXIlG+qIpzaYrIxsc0QQcuNBUqYwcnZBYktEaO2qSSC7Fjf6iurRoKmu87GCwat8Sf0HWlbW/abFECXvwoKu4Bo33HlRaznGEXKTslu2dazeiLHqxqc2Kktpo+TEMxaw7z8zvAccV47ifHZVr08PpHm+b9l5vu2HqOGy6y3LhVeeuNBVTcgKqbgFUXAKqLgFVFyTxRcDyqq2B5VVbJOSVG4CbnK6QDeSTIY+XNbwhzexAmbv34rVu5B0xmZTVKnbVmcmTmrtjqTIcBc3nmfTqvR8Iwt38aXLRfq/0+4piJ/wBKLAu+KAgAQAIAEACAM0121f8AcP8Aexj7J5vAwY85cGnLpuSNelld1scvFUMjzLZlQczYNR8JxG7iOCVtYRtY4tNmDxUY5HeoauRKKZGSRFpoQs2jFqwytZvA70/g4qzl9DWhFOcU+qJ/QVsMgEZveKBv4hgBzCbnOMIuUnZLV+B6dK+iNA0VoqOHtUBkIoX0vpjsjcPNfO+J8Vq4ydtoLZfq+r9OR06VFQXeSVVzLmx7VTcAqpuQe1U3AKouB5VRcAqi5J5VVuB4SouByXISATc5aJAN3SVw6/Tet1BLf7EHOGCtqyDtjMynKVK2rM3Ic2GyGV4aMMXHcPqujhcNKvUyr6vovzYynNRVy3RRhrQ1ooAKBevhCMIqMdkc9tt3Z2rEAgAQAIAEACAErTA2RrmPAc1woQcwoaTVmRJKSszLdZNAPsj83RuPYd/S78Q8cd4HPq0nB9xya9B033FfdEW3tvGbfVv0WNrC1rbHL2NeN/mD6IsmRZMhNKWQtv3eS2w08ryvmZ2cWeaGtohmilN4Y4E76YGnGhK3xdF16E6a3aaPR4TEKaU/ua/Z7Q17Q5pDmuFQRgQvmlSlKnJwmrNbo7qaauhYOWTiSdbSiwHtUAFUXAKouAVRcDzaQB4XIsBwXK6iBw5yuokCBq4VOBy5ZO+iZlT+Gk1z5kXuABOCIQcnoQ3YUaynNO06SiZuVxWzwOkcGtF/gBvPBOUKE608kEUlJRV2Wqw2NsTdkd5zJXq8Nho0IZY/V9RCc3N3Y5TBQEACABAAgAQAIAEAI2uyslYWSNDmuuIP7uPFQ0mrMrKKkrMzbWPVt9lJc2r4ibnZt4P3c8DwwSNSk4eBzK1B09VsV2Wzg3i47x671i0LONxjarPJn2gN30VGmZyiyEtdmLbwLsxu/wBk5Qr3+WW5ehWlRldfVExqtrGbMdl9XQuN4xLD8zfUeuKXFeFRxcc8NJrz7n+j/Q9JhMWmrrb0NIgna9oc0hzSKgi8EbwvDVKUoScZKzW6OqmmroVDlnlJOttRlJPdtRlANtGUDwvU5QPC5TlIEzMK0F53C89AtYUJy2QN2PDXg3neeg9StlQjDty+i1ZXN0ORU3Zjpz5IdFp2WoXOhHTHPzyPp0TNOj8uWRRy6ClUxGKWxW4tY7G+U0bhm44D6ngnMNhJ15WjtzfT86Gc6iitSz2KxtibRvecyeK9Ph8NChHLH6vqJTm5O7HC3KAgAQAIAEACABAAgAQAIA8e0EEEAg3EG8EbigCmae1NxfZuZjJ/7CcOR65JWpQ5xEauF5w+xTZYnNJa4FrhcQQQRzBSzVhJqzsxNzAcRVQRYgNK6GLaviFRmzdxbw4JqnW5SCEpUpZofYNXdYJLMaXujJq5m78Tdx8D4pXiHDKeMV9prZ/o+708ju4PGqS0+qNI0dbGTsD4nBzc6Yg7nDIrxtfA1qMss1qdaNSMldDmh3FLujLoWzIL9x6Kvw5dPIm4X7j0R8OXTyC4UO4qyoy6BmRw2GpIIqcRUmmybsK0uPmE3CElDSKv3lGxYRmlK0G4Cg8EOnUl2pEZkAjAV40IoHJnjjeOnqPXqt7aFQN9AN481ZRbdkRclrBoUuvkuHy/ePPd+8F2MLwuUvmq6Lpz/b18BeddLSJOxRhoAaAAMgu7CEYLLFWQq227s7ViAQAIAEACABAAgAQAIAEACABAAgBjpTRENoFJG1OThc8cj6YKkoRluZzpRnuimaU1MmjqYT71u65rx3YHu6JaVBrbUSnhZLs6lclicw7LgWuGIcCD0KwatuLNNaMi7fohsh2mHYfvGB5j181rCq46FbNPNF2ZFi32qxv2gNk4bQ+Fw3HI8itKkKdeOWSv6obhxGpDdFu0Fr1DLRs/2L95/wAM/q+733cVwsRwycNYarz/AH+n2Onh+J06mk9H5Fsa8EAg1BwIvB5LmuNjo3ue7SMoHm0jKBw/IjEeIzH74KbAe7SmwAxpcaAEncBUq8abk7RV2Q2luSNm0I917+wOrvoF0qHCqktZ/KvMxlXS21JqyWFkXwi/eb3dfouzQwtKj2Fr15i0qkpbjlMlAQAIAEACABAAgAQAIAEACABAAgAQAIAEACAELXY45RSRjXj8QBpy3KHFPcrKKlo0QFs1LgdfG58Z3V229HX+Kxlh4vYXlhIPbQhrVqPMK7L43jjVpPdQjxWbw8lszGWElyaK/bfZzK7+BTix8dOhPopSqrlcweEn0OdHaj6SgP2D5Ix8pMTmd7S+ngs6mHjV7cPM2pRxNLsP0sXTQ+gbXT+8yQ8Nhjtrvq6nRKy4RF7O3n7HUpYir/2JfQkDoF3zj+X/AHWf+jy/v8v3N/4hdDpmgN8nRtPVWjwdf1T8v3IeI7h1DoaJuILuZ9BRNU+GUI7pvx/axR15MfRRNaKNAA4CidhCMFaKt4GTbe52rkAgAQAIAEACABAAgAQAIAEACABAAgAQAIAEACABAAgAQAIAEACABAAgAQAIAEACABAAgAQAIAEACABAAgAQAIAEACABAAgAQAIAEACABAAgAQAIAEACABAAgAQAIAEACABAAgAQAIAEACABAAgD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1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AutoShape 14" descr="data:image/jpeg;base64,/9j/4AAQSkZJRgABAQAAAQABAAD/2wCEAAkGBxIREhQUEhQVFRUVFhcVFhcXFRQUFBcVGBUXFhcVFhcYHCggGBolHBcUIjEhJSkrLi4uFx8zODMsNygtLisBCgoKDg0OGhAQGiwkICQsLCwsLCwsLCwsLCwsLCwsLCwsLCwsLCwsLCwsLCwsLCwsLCwsLCwsLCwsLCwsLCwsLP/AABEIAOEA4QMBEQACEQEDEQH/xAAcAAABBQEBAQAAAAAAAAAAAAAAAwQFBgcCAQj/xABFEAABAwEEBwUFBgMHAwUAAAABAAIDEQQhMUEFBhJRYXGRIoGhscEHEzJS0SNCYnKC8EOSwhQkM3Oi4fFTstMVFzSjs//EABsBAAIDAQEBAAAAAAAAAAAAAAAEAQIDBQYH/8QAOREAAgECBAMGBQIFBAMBAAAAAAECAxEEEiExBUFRMmFxobHREyKBkfDB4RQjQlLxFTM0QyRiggb/2gAMAwEAAhEDEQA/ANxQAIAEACABAAgAQAIAEACABAAgAQAIAEACABAAgAQAIAEACABAAgAQAIAEACABAAgAQAIAEACABAAgAQAIAEARdv1issFfeTMBGIB23fytqQqOpFbsZp4StU7MX6epAWv2jWZtzGSPPJrQepr4LN4iPIdhwes9ZNIjJvaTIfgswH5nk/0hUeIfJDEeDw/qn5fuxnJ7RLZlHAO5xP8A+ir/ABE+42XCMP1l5ewl/wC4tt+SD+V3/kUfxE+4t/pGH6y/PoLw+0u0D44Y3fl22+rlKxMuaKS4NSfZk/rb9iTsntOhP+LC9n5XNf57KusSuaFp8FqLsST8dPcsOj9brFNc2ZoO59YzXcNqgPctY1YPmI1cBiKe8ftr6E2DXBaCZ6gAQAIAEACABAAgAQAIAEACABAAgAQAIAEACAE7RO2Npc9wa0YkkADvKhu25aMXJ2irspum/aDHHUQN2z8zqhnc3E+CwnXS2Orh+EzlrUdu5b/n3KTpTWK1WivvJSGbq7DKflGPel5VJS3Z16OEo0uzHX7v7kFLbom5l54YfRZuSHo0pvuG79Ln7rQP3uCrnNVhurG79IyHMDkPqozs0WHihM2uT5j4KMzL/Bj0PP7U/wCY+CjMw+DHodC1v4Hu+inMyHRidi27x0U5iro9BRs4OB9FNyjptEporWG02Y/ZSuaPlrVve01aeivGpKOzFa2DpVu3FP1++5e9B+00GjbTHT8cfqw+YPcmYYn+44uI4K1rSf0fv+eJfNH6QitDduF7Xt3g4cCMQeBTMZKWqOLVpTpSyzVmOlJmCABAAgAQAIAEACABAAgAQAIAEACAGVs0tZ4TSWeKM7nyMYejiozJFJVIR7TS+pk+uum3SWiUe82o2Oow7VWAUxbS414XlI1Z3kz1vDqEVRjKK3V/EjdG6PfKA/4WnBxFXuG9rcGjcTXkqRjfUaq1VB5d35fXqIay6LiiiDttxftADadXa33YCmNyipFJGuDqznO1tPQrKwudRRPVFy6iCi5bKCLk5QRcMoIuRlBTcjKCLlXE6bIQpuZuCFGyq1zJwJHRemZYHh8b3McMwfA5EcDcrxm07oWrYaFSOWSujUtV/aDHNRlpox2AkF0Z/N8h44ck7Trp6SPN4vhMqfzUtV05/v6+JeQapg4x6gAQAIAEACABAAgAQAIAEAJ2idsbS97g1rRUuJoAN5KhtJXZEpKKuzONadeHu2mwVYwA34SOG85sG4fFhWnwlGpiHJ5YnJxGNb0hovP9vXw2Mimmklkca7LampzJremoU4xVhjDYKnkUpq7epMnQ0j7OJmu2hQ1bQ7QDSQSN+FcknWpu7aPoHCq9ONGnTtaySJeXWtgjHu2HbpShpsNNN4N45eCq6ytoMR4dJz+Z6eZWbVaXyuLnuLnHPhuAyCXcm3dnWp0owWWK0ElW5sogi5ZRBRctlBFycoIuGUEXDKCLkZQU3KuIKblHEFNzNxCqm5m4isE5aVZMxnTuX7UvXZ9npHIS+Hdi5nFnD8PSmbVKtl0exwsfw2NX5o6S9fH3NbstpZKxr43BzXCoIwITqaaujzE4ShJxkrNCqkqCABAAgAQAIAEACAE7TO2NrnvcGtaCXE3AAYlQ2krsiUlFXZlmtesb7S8NbVrAaxsz4SSD5zk37uOK5tas5v8APuzi4nEuo7Lbkv1f6LkV+WwOdDI8fC0Gp+Y1pdvxWdOOqYrkbi2QOi7CbRNHE24vcG13DEnuAJ7l1kekg7xTXRGlWvRjLMWxxijC27OpFzieJq08yUvVVnc7mAnmpZej9dfcyqUDads4VNOVbvBcxnt4Rdlfc4VbmyiCguoknozQNotFCxh2fmd2W9Tj3VV405S2Fq+MoUdJS16LV/niWOyaij+LKTwYKf6nY9FusP1ZzKnGX/1w+/svck49T7IMWudzef6aK6oQFZcVxL2aX09zt2qVk/6ZH63+pU/Ah0KrimJ/u8kM7TqPAa7D5GHjR46UB8VR4ePJm8OMVV2op+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/P8lolsoMZYAAC0tAyF1yZcdLDjinHKUPVhnuNJRB13ac0V/ExzW99SAmaUs0UxzBTzUknutPY0HWyyPlsz/dkiRgL2UxqAQ5ve0uHOhyUV4uUHbc7fC68aWJjn7L0f6P6O30MXC459ISFrLZnyuDI2lzjgB+7hxUJNuyCc404uU3ZIvugtUo4qOmpI/d9xvIfePE9E5ToJas87i+KTqfLT+Veb9h/pnWSzWW6R9XD+GztP6YN7yFs2kc6FOUtip2z2iSOqLPAB+J5LvBtAOpUJt7IvKFOnrUkkRc2tmkXG6RrBuayP1BKt8OoY/wAXg1zv9GJDWfSQ/jE/piPm1R8OoSsXg3z9R9ZfaBamH7VjHjkY3dRd4KrclujeNOlUV4Sv4O5adDa62W0ENcTE85Ppsk8H4daKVJMpOjKJLaV0PDaRSRt+Thc8cj6G5ROEZbl8Pi6tB3g/pyM909oCSym/tRnB4F3JwyKSqU3DwPTYTG08StNJdPYiFQbaPFJm0CsYyiCsjKSFLPMWlWTF5wuav7M9ZL/7NIbnXxE5OxLORxHGu9O0Kn9LPMcWwf8A2x+vuaQmzgAgAQAIAEACAKvrvpf3bBAx2y+UEvcMY4R8TuBPwjvOSWxFSyyrn6CeLq5VkW78kZowiRxeRSNgAa3KguazvzXP3d+RyO078kTmrTqiRxxJFehWtLmzfDvdk5tLYYuVLXLRjgRaIrnMIcaZEGod3G/qrUpZZdzJoz+HUvyej/QuuitIttELJW4PbUjc7Bze4gjuTZ1TMNZ9BOitZjjaSJTtRgfiN7dwoa8hQrkV6TjUsuex9F4Tj41sGpzesdJfTn9V53LloHQzLJHkXkVe/wAaAnBo/wB0xTpqCOPjMZLEz7lsvzmVDWnXV8hMNjJDcHSi5zvyfKPxY7qZzdt2RmoQpxz1HZFVhsd9Xdpx77/UreFBLfU5eJ4nOfy0tF15/sSMVjJ3N5/QJ6lh5z0ijjVq0afzVH9xw3R7c3nuZ9SnFwyfNnPfFaKegjPZWtzd/KPqsK2DlT3HcPiKdfSD16c/sN9gHAg8MPNLODGmnB3Q1nsI/KfDol50E9tB/D8Uqw0n8y8/v7kxq5rVNYyI5ayQ4Uxcwb2E5fhPgl2pQdmdaEqWJjmpvX83NMhlitMQc0tkjkHcRuIyPDEEKdGjNOVOV1o0Z3rPoI2V9W1MbvhO4/KePn1SNWnkfcerwGMWJhZ9pb+5CrIcaPFYzkgVkYyR4rIwkiQ0XayxwoaEEEHMEYELRPkKVqaaN51T04LXCHH423PHHemsLXz3py7UfNcn+j7/AKHicZhvgVGuXIm04KAgAQAIATnmaxrnuIDWgucTgGgVJPcobSV2Q2krsxzT+knTOc8125yHbObYhdFH0vPHa3rk1JuTv19ORwa9Rzd+b9OS/O8a2gbIbGMr3cXH6BVemhnLT5Rzo21uiJpeDiPJTGWUmE3EczWp0mJu3DD/AHUuTZaU3Lcc2edwbs3FpyKlSa0JUmlYaaHtP9hl2Hf/AB5ndk5RS7juafQbin6NTMrPc62FrZ45Xui12iJpIcQNptdk0vANNoDdWg6K843Vzq4Wu6cst9Hv+n2M41+1hdI82SE3D/GcMz8ldwz3m7K9XWTyo7qcKMPi1PoVqzWcNHmcydwTtGjbRHAxWLlXleWi5LkvzqSNjsb34AgDGmP6nei6tDA856d3M42I4ooJxoK768l7+niTdl0OQAXdkbs11IyjFZYI4jhUqvPUeo8bo4ZKc5dUEeSaOG5GZPQn4NtUQ9s0I3EVHLDxSzwdKTutPAa/1HEwVnaXjv5WGf8AZw0UpUcfTd3Ilg6eW1jFcQquV727hlabMKHNudcRz+q42Jwrhvqju4LHNtSi7SX5+Icas6ddYJKOq6B57Q3H5x+LzHIU5couD7j1dCvHFw6SW6/OXoaO6Sz26FzWPa9rhi0guacQaYtI3FRJKasaUak8PUU1ujMbbZXRPdG8Uc00P1HA4rnNOLsz2dOpGrBTjsxBANHisjGSBWRhJA00NVZGEkXjUTTZhmbfc+6nGlad4Dhz2VhipSpZcRDeO/fF7r2OBxPDqUbm0RSBwDheCKjkV3YTjOKlHZ6nlmmnZnauQCABAFW1+tlImQA3zu7X+Uyjn9TsN/UUtiZfKo9fQTxk/lUOvot/YzaCX3kr5T8Lbx5N8L+a56d25HITzSchFriSScSaqpTcdRBWLDuIKSyHcQUlkOW6PbaPsnCrX3HgMajiMe5aU75lY2otqasJ6Atb43yWOc1kg+B3/Uiu2XcwC3uI3FdJO524u6uVXW7QEdnkEkYIZITtXl1H43E331w4FTSpJysjTE4ucopzd7bEbo6ze8eBh6NXbo0401ex5yvWnUdr6Fos0jI3Bgb2WjLN5pQnu8+CZUG43/LC8ZJSstl6j+GMuNT++AQ2oqyN0rj+OyrFzNFE9ksqhTBxI612ZbwmZyiV3SFnomFqhCpHK7kXPCQNoYYcjuKRq5W3B7/oNUG1aSI6VgPI5ei4lakou3I9HhsRLScXZoZusIrUGn73pN4fozuU+Lu1px+3seOsr8dup4kqjwzfQYhxqEdlJeH+Uee6lGBr3181m8K+g3T47D+9rxV/cPeyDFte76LN4drkx6nxeMv6ovy9j1ttGYos/hjaxie6FmTNOBUWaLfEhLZj2zTOa07PxN7bfzNO03xAVsqknF7PQTxlPNTZu+pOlRPC2mBa2Rv5XCpHcT4rHgtZpTw094PTw/z6o8bioWeYsa7ooCABAGW686Q2rRaHA3RNbZ2fmI25COPbA/QudiJ3k+7Q4+MqXnJ9NCtkbELW5vO0eX72UvtET2gl1OYlUqh5ErFkO4lJZDuJWLondXo6vJ3DxP8AwVtRWozh181yse0G1CG32aRtzmxtL+LNt4p02wnIPkPUqizuHdcgNd9I+8tPugezEKc3kVcelB3FP4ZcymLlpY70IA1hcc/IfsrqJXaRxpOybHujRU1OJvTctEZUNdSyWNiUmx6KJaCNKyZqkezRKIyBoirYxNQZlJFc0oxOQE660IezyUJabw4UISeOheOZboMHLXK+ZHGY2eWraEEUo4VBBwr3rl1ZZ43O1hvldix6pWmK0Whsc0UZa7skbOO12RfkQ4tXGxtWdPI4vS9n9tDqU4qSl4Fp0p7P473RbFBfsuGyf5m49AqvHxhByqLRa6exCp3dkVa26pluMbxxadsetFajxPCVtI1Ffo9H52CVGcd0Qs2hiPhcDwNxTxmR9osbm/G27lUdVDSe5eFScOy2vBiNn0bHI6hq2oOG/kVm6MWO0uJ1476+P7CFsY+zu2Q/aqMacB9UrUpZLHRjxSdWLSVvM0r2RaTpEwE/4cjoz+V9HDuBd/pXGnP+H4hCfKVk/rp7MRrRzQaNfXqTlAgDxzqCpwCAML0nOZWsOc8skx/W8keDvBcabvbvdzztWWa3e2znSL+2AMGgD1+iie5Wo9bHkSgqh3ErFkPIlJYdxFWLIsmrg7LzxHkfqmKOzHcNsyh+0XtW9rThsRN7i4n1KYhuXpf8r/5KdPNtyOkP8Rz3dZHH1C6GGerRfE63J6zvpD3eZXXpdo49bsj/AEXImpGVBllsciTmh6LJaGZLSibJnssyiMQbIq1yJmCMpMrmlJE5BCVdkBI6hHMLHEaxZXDr5kMtMuq0HMHz/YXClod6juO9W7RsWiJ3EHp2vQLl8QX8hvo0/M6dDt26n0BKLjyK5lVXhJdzLx3RCleLZ0BtarFHJ8bGu4kX9cVrRxleh/tTa7r6fbYiVOMt0Q1r1Xjd8DnMO49pvjf4rsUP/wBLXhpVipeGj9vIwlhIvZ2K7bNWJYjtNYHcWY/y49KrvYbjmEr6N5X/AO2nnt6C08POPeUnWUdscv35J/EapM1wu7LF7LpTW0typG4c+2D6dF5vjEdIPx/QcN7scu2xjvmaD1C9Rh6nxaUZ9Un9zjzWWTQstipG6zTmOyWl4xbDIRz2DTxos6rtBvuMq8stOT7mYzMPt4WZMjaO8An6LlPtJHBl20uiELS+sjudOlyq9zOT+ZisRQSh3EVJZDuMqxZDuNyksiyatP7LxxB6g/RM0dmOYZ6MpPtLZsWyN+RjYa8WvcD4U6piO5eLtio96ZRtmjG/hc5p6pqjK0xiqrtolbNNWOn7xXZoy1ORXhoPrFPQp9ao56eWRYbHallKI9CdySjtSwcDZSPX2pCpg5Eda7UtowMpzsV63WipW2yEZyzMippEjiJ6WHMNDUj7XLUFcqaOxS3Hehh9pH+/ulcvHf8AHn4HRodtH0TJcDyPkuVVeWnJvkn6GkdWiGK8YzoHhWbJOSs2SIvVogQGsWrcFsHbGy8YSNucOeThwPguphMfWoaRd49Ht9On0K2V7kLqhqzLYpJi9zHNcGtYW1qaEkktI7OV1SncbjYYiEVFNNXuQazq8+tnZw2h0caeFF6bhEs2EhfldfZs5mIVqjJJdIxIDXx1NH2n/Lp1IHqscR/tS8BfFu1GXgZIXVtbuAH/AGt+q5l/nOHf+axpIe278zvMrN7mb3YvE5SSh3E5WLIdxuUlkOY3KxYndW56SFvzN8Rf5VW1F62GcNL5rDD2oWDbgjlH8Nxa78r6Cv8AMGj9SZTszTEPK41P7X5GaBo2ntOEgEg5m51OTgei2d7poeq8pIRieWkg5LpUKolXp3V0SMMq6lOocmrSH9ntZCYumYJyiP49JKMpqq56/SSMoOuMLRbCVN0jJylIYTTLCpUsbUqV2Rk81Vy6tS7OvSpWVhq41u3pSctB2nHUs2ptj97bIWD5qn8ox8Fzca/5VurS87+iHKXav0NztjqMPG7quFxCeTDy79Pub0leSIsryrHTkrNknJWbJEnq8QG0hNQBnxpkT6JqjTzu1yrdhF/G4/vAi4rVwcdyLlp1XP2P6nei9jwN/wDi/VnOxXbJddgXIHXxldH2n/Lr0IPoscR/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/ePcsW7myVjVfZLoUgPtTx8X2cXIHtu69n9Llz8XK8lHp+fniaw2LxpCS8N3Xn9/vFeW4tWvJU1y1fj/j1HKEdLjIrisYPCs2ScFZskSerxAQOPIOPhs/1J2hopPu9dCkhB/75q0Hy5Ay06rj7Dm530XsuCK2FXi/U52J7ZLrri5G6yQGSyWhgxdDIBz2DTxos6qvBruMq0c1OSXRmExSfbNPzAeLKLjp/Nc84n89zy33SHjQ+FPRRLcifaCNyAQ6jepJQ5jepLDhj1YsLsegks+rWkaj3TjeL28RmO7H/AITNGf8ASx3D1L/KxLXDV7+1sD47p4x2ThtDHYJyvvByPNMJ2NakHdTh2l+WMttdmcXOo0tlBO3HShc7MtGTt7c8RuTdKtZWN4SjXV1o1uiLM2RW3xET8Jo8EqFUsDpX3OxaFdVmUeHR4bSoddgsMhJ0xKzlVbNo0UhMuWTZqoi0FnrecPNVuWLVqhq0+3S7Iq2JhHvX7h8jfxnwx4HGtVVNd5ZK5tzGMhja1gDWMAa1owAAoAFxMTiFSg6kv8s3hG7siOe6pqc15GpNzk5S3Y+lZWOCsmSclZsscuVAEHlaRAQJx7h6nyanI6Un3v0KPcQepiBcdX2Us7ONT1cT5L3PCoZcJDvu/u2zmV3eoyRXRMTwitxQB876SgMMzmZxPcz+R5A8AFw5LLK3Q8xUjkm10foKaXb8Lhnd6j1RPqFVbMaRvVTMcxvUlkOI3qSw4Y9STcWbIpJF4py0gg0INQcwVKdiydtUXLQ2lmztobnjEb/xDh5JynUzLvOjSqqa7xrrHq1FaxU9iUYPAx3B4+8PELS9iZ07vNF2fUzzTmgZYj/eYyRlPHeeG0cHfqAPFaqp1NI4tx0rK3etv2IT/wBEc6vuXtkplQscOYN3itExyMozV4u43k0VO3GJ/cNryqi5aw3dA8GhaQdxBHmpuFjptlccblFwHNnsl4ABc43AAVJPBoxUNkl81b9nc8xD7TWGPHZu984bqYM77+CWqYmMdI6sso3NSsNjis0YjiaGRtwA8ycSTvN5XNrVlFOc2axjyQ0tM20eGQXlsZinXnfktl+cx2nDKhEpJs0OVmyTkrNknDyoQCDytoogb1u51PXDwATc9LR6L1KiT1KXQC/WWLYY1vytA6Ci+i0afw6cYLkkvsciTu2xVaFQQBjXtP0aYra54HZma143bQGw4f6Qf1LlYuFql+pwsfTy1b9SBYPeQ0zb5jDwuWO8RbtRIwFZmIsx6kkcMepLXF2SKSRZsikm4o2RBNxWK0FpBaSCLwRiFKdiU2ndFo0VrM11Gzdl3zfdPP5T4ckzCunpIdp4lPSRLWzSMcbaucDUXAUJcOAzHHBMJX2G4rNoim22aMuL2xsiGeyA2vFxwJW0Y2GqVGNO7W7Ids01qkENlaXOOYuoMzX7reJRKSirs1LXZPZW2g97aHbVLwxgABzAc4mvOg5JR4voi+QlrH7NrCz4/ey/nk2R/wDWGrN4qb20JyosmjtFQWcUhiZHvLWgE83YnvWMpyluyyQvNOG447kliMZTo9p69Fv+xpGm5EfPMXY9F57E4qdd3ltyQ1CCjsIlKNlzwqjZJyVm2SclUZIk8q0UA3nOW+76npVNUY3lqVYk8rS+Z3IHOhrP7yZgyBqe6/6dV0+GUPi4iK5J3+2pjWllgy7L3BzAQAIAqXtJ0V76y7YFXQna47Bud07Lv0pbFQzQv0EsdSz079DJbG4xv2Tnd35Fc2OjscWOjsI6Qg2XXYG8eoVZKzKzjZjYFVKCjJEE3FmyKSbirZFJNxQSKSbnQkQFzuDak+HDN2XIbz4DwTVHDuWstEN4fCzra7Lr7DuWRkLak08XOPr5LoRioqyO5TpxpxyxQ20bo6fSL6N7EIPacfhHD8buGA4JLG8QpYSPzavklv8AsjenTlPY1TQFgs9jj93C0j5nGhe873HPlgMlxJcYp1HeSf59Tf8Ah2iTNsbx6KHxSh3/AGJ+DITdbhkOqwnxaP8ATF/XT3LKg+bEJLU4505JGrxCtU0vZd3vuaRpRQhVINmp5VVbA8JVGyTxUbJOSqNknDioSAReVrFEDcmpr3D1Pp3FNJZY26+hAmb1eEbuxDLHqxZqBz/0jzPp0Xq+C4fKpVPov1/T7CGJnsieXeFQQAIA5ljDgWuFQQQQcCDcQhq5DV1ZmIazaFMEz4vlNWH5mG9p/eYK5NWnllY4Fejkk4jEUlZQ4jwO9U7SM+0iKkYQSDiFk0YNWOFBB0HIA7bIgm5176mKsk27Ike2Gxuk7T6tZkMHP57m+a6NHDKOstzp4TA5vnqbdBzb9IshGy0AkC5ouDRx3ck2dhJJWQ81f1UktRE1q2mxm9rcHPH9DPE+K4PEuNQo3p0dZc3yXu/Jc+gzSw7lrLY0OzwtjaGMaGtaKAAUAHALyM6kpycpO7fMeSSVkKKtyQRcAUXAKqLgeVUNknlVRsDxVbJOSVRsk5cVG4CTnLRIBvI7Id/AfVMU4rtPYqxNxV9W7kCkMRJAF5JAHM5J6hRbaS3ZnKXMutkgEbGsGQ6nM9ar3NCkqNNQXI5k5Zm2LLUqCABAAgCsa96E9/F7xgrJECbsXMxc3iRiO8ZpfEU8yut0KYujnjmW6MolYWnbb+obxvXOatqcdq2qPLVZxIKtxyO/gUNXIlG+qIpzaYrIxsc0QQcuNBUqYwcnZBYktEaO2qSSC7Fjf6iurRoKmu87GCwat8Sf0HWlbW/abFECXvwoKu4Bo33HlRaznGEXKTslu2dazeiLHqxqc2Kktpo+TEMxaw7z8zvAccV47ifHZVr08PpHm+b9l5vu2HqOGy6y3LhVeeuNBVTcgKqbgFUXAKqLgFVFyTxRcDyqq2B5VVbJOSVG4CbnK6QDeSTIY+XNbwhzexAmbv34rVu5B0xmZTVKnbVmcmTmrtjqTIcBc3nmfTqvR8Iwt38aXLRfq/0+4piJ/wBKLAu+KAgAQAIAEACAM0121f8AcP8Aexj7J5vAwY85cGnLpuSNelld1scvFUMjzLZlQczYNR8JxG7iOCVtYRtY4tNmDxUY5HeoauRKKZGSRFpoQs2jFqwytZvA70/g4qzl9DWhFOcU+qJ/QVsMgEZveKBv4hgBzCbnOMIuUnZLV+B6dK+iNA0VoqOHtUBkIoX0vpjsjcPNfO+J8Vq4ydtoLZfq+r9OR06VFQXeSVVzLmx7VTcAqpuQe1U3AKouB5VRcAqi5J5VVuB4SouByXISATc5aJAN3SVw6/Tet1BLf7EHOGCtqyDtjMynKVK2rM3Ic2GyGV4aMMXHcPqujhcNKvUyr6vovzYynNRVy3RRhrQ1ooAKBevhCMIqMdkc9tt3Z2rEAgAQAIAEACAErTA2RrmPAc1woQcwoaTVmRJKSszLdZNAPsj83RuPYd/S78Q8cd4HPq0nB9xya9B033FfdEW3tvGbfVv0WNrC1rbHL2NeN/mD6IsmRZMhNKWQtv3eS2w08ryvmZ2cWeaGtohmilN4Y4E76YGnGhK3xdF16E6a3aaPR4TEKaU/ua/Z7Q17Q5pDmuFQRgQvmlSlKnJwmrNbo7qaauhYOWTiSdbSiwHtUAFUXAKouAVRcDzaQB4XIsBwXK6iBw5yuokCBq4VOBy5ZO+iZlT+Gk1z5kXuABOCIQcnoQ3YUaynNO06SiZuVxWzwOkcGtF/gBvPBOUKE608kEUlJRV2Wqw2NsTdkd5zJXq8Nho0IZY/V9RCc3N3Y5TBQEACABAAgAQAIAEAI2uyslYWSNDmuuIP7uPFQ0mrMrKKkrMzbWPVt9lJc2r4ibnZt4P3c8DwwSNSk4eBzK1B09VsV2Wzg3i47x671i0LONxjarPJn2gN30VGmZyiyEtdmLbwLsxu/wBk5Qr3+WW5ehWlRldfVExqtrGbMdl9XQuN4xLD8zfUeuKXFeFRxcc8NJrz7n+j/Q9JhMWmrrb0NIgna9oc0hzSKgi8EbwvDVKUoScZKzW6OqmmroVDlnlJOttRlJPdtRlANtGUDwvU5QPC5TlIEzMK0F53C89AtYUJy2QN2PDXg3neeg9StlQjDty+i1ZXN0ORU3Zjpz5IdFp2WoXOhHTHPzyPp0TNOj8uWRRy6ClUxGKWxW4tY7G+U0bhm44D6ngnMNhJ15WjtzfT86Gc6iitSz2KxtibRvecyeK9Ph8NChHLH6vqJTm5O7HC3KAgAQAIAEACABAAgAQAIA8e0EEEAg3EG8EbigCmae1NxfZuZjJ/7CcOR65JWpQ5xEauF5w+xTZYnNJa4FrhcQQQRzBSzVhJqzsxNzAcRVQRYgNK6GLaviFRmzdxbw4JqnW5SCEpUpZofYNXdYJLMaXujJq5m78Tdx8D4pXiHDKeMV9prZ/o+708ju4PGqS0+qNI0dbGTsD4nBzc6Yg7nDIrxtfA1qMss1qdaNSMldDmh3FLujLoWzIL9x6Kvw5dPIm4X7j0R8OXTyC4UO4qyoy6BmRw2GpIIqcRUmmybsK0uPmE3CElDSKv3lGxYRmlK0G4Cg8EOnUl2pEZkAjAV40IoHJnjjeOnqPXqt7aFQN9AN481ZRbdkRclrBoUuvkuHy/ePPd+8F2MLwuUvmq6Lpz/b18BeddLSJOxRhoAaAAMgu7CEYLLFWQq227s7ViAQAIAEACABAAgAQAIAEACABAAgBjpTRENoFJG1OThc8cj6YKkoRluZzpRnuimaU1MmjqYT71u65rx3YHu6JaVBrbUSnhZLs6lclicw7LgWuGIcCD0KwatuLNNaMi7fohsh2mHYfvGB5j181rCq46FbNPNF2ZFi32qxv2gNk4bQ+Fw3HI8itKkKdeOWSv6obhxGpDdFu0Fr1DLRs/2L95/wAM/q+733cVwsRwycNYarz/AH+n2Onh+J06mk9H5Fsa8EAg1BwIvB5LmuNjo3ue7SMoHm0jKBw/IjEeIzH74KbAe7SmwAxpcaAEncBUq8abk7RV2Q2luSNm0I917+wOrvoF0qHCqktZ/KvMxlXS21JqyWFkXwi/eb3dfouzQwtKj2Fr15i0qkpbjlMlAQAIAEACABAAgAQAIAEACABAAgAQAIAEACAELXY45RSRjXj8QBpy3KHFPcrKKlo0QFs1LgdfG58Z3V229HX+Kxlh4vYXlhIPbQhrVqPMK7L43jjVpPdQjxWbw8lszGWElyaK/bfZzK7+BTix8dOhPopSqrlcweEn0OdHaj6SgP2D5Ix8pMTmd7S+ngs6mHjV7cPM2pRxNLsP0sXTQ+gbXT+8yQ8Nhjtrvq6nRKy4RF7O3n7HUpYir/2JfQkDoF3zj+X/AHWf+jy/v8v3N/4hdDpmgN8nRtPVWjwdf1T8v3IeI7h1DoaJuILuZ9BRNU+GUI7pvx/axR15MfRRNaKNAA4CidhCMFaKt4GTbe52rkAgAQAIAEACABAAgAQAIAEACABAAgAQAIAEACABAAgAQAIAEACABAAgAQAIAEACABAAgAQAIAEACABAAgAQAIAEACABAAgAQAIAEACABAAgAQAIAEACABAAgAQAIAEACABAAgAQAIAEACABAAgD/9k=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1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AutoShape 16" descr="data:image/jpeg;base64,/9j/4AAQSkZJRgABAQAAAQABAAD/2wCEAAkGBxIREhQUEhQVFRUVFhcVFhcXFRQUFBcVGBUXFhcVFhcYHCggGBolHBcUIjEhJSkrLi4uFx8zODMsNygtLisBCgoKDg0OGhAQGiwkICQsLCwsLCwsLCwsLCwsLCwsLCwsLCwsLCwsLCwsLCwsLCwsLCwsLCwsLCwsLCwsLCwsLP/AABEIAOEA4QMBEQACEQEDEQH/xAAcAAABBQEBAQAAAAAAAAAAAAAAAwQFBgcCAQj/xABFEAABAwEEBwUFBgMHAwUAAAABAAIDEQQhMUEFBhJRYXGRIoGhscEHEzJS0SNCYnKC8EOSwhQkM3Oi4fFTstMVFzSjs//EABsBAAIDAQEBAAAAAAAAAAAAAAAEAQIDBQYH/8QAOREAAgECBAMGBQIFBAMBAAAAAAECAxEEEiExBUFRMmFxobHREyKBkfDB4RQjQlLxFTM0QyRiggb/2gAMAwEAAhEDEQA/ANxQAIAEACABAAgAQAIAEACABAAgAQAIAEACABAAgAQAIAEACABAAgAQAIAEACABAAgAQAIAEACABAAgAQAIAEARdv1issFfeTMBGIB23fytqQqOpFbsZp4StU7MX6epAWv2jWZtzGSPPJrQepr4LN4iPIdhwes9ZNIjJvaTIfgswH5nk/0hUeIfJDEeDw/qn5fuxnJ7RLZlHAO5xP8A+ir/ABE+42XCMP1l5ewl/wC4tt+SD+V3/kUfxE+4t/pGH6y/PoLw+0u0D44Y3fl22+rlKxMuaKS4NSfZk/rb9iTsntOhP+LC9n5XNf57KusSuaFp8FqLsST8dPcsOj9brFNc2ZoO59YzXcNqgPctY1YPmI1cBiKe8ftr6E2DXBaCZ6gAQAIAEACABAAgAQAIAEACABAAgAQAIAEACAE7RO2Npc9wa0YkkADvKhu25aMXJ2irspum/aDHHUQN2z8zqhnc3E+CwnXS2Orh+EzlrUdu5b/n3KTpTWK1WivvJSGbq7DKflGPel5VJS3Z16OEo0uzHX7v7kFLbom5l54YfRZuSHo0pvuG79Ln7rQP3uCrnNVhurG79IyHMDkPqozs0WHihM2uT5j4KMzL/Bj0PP7U/wCY+CjMw+DHodC1v4Hu+inMyHRidi27x0U5iro9BRs4OB9FNyjptEporWG02Y/ZSuaPlrVve01aeivGpKOzFa2DpVu3FP1++5e9B+00GjbTHT8cfqw+YPcmYYn+44uI4K1rSf0fv+eJfNH6QitDduF7Xt3g4cCMQeBTMZKWqOLVpTpSyzVmOlJmCABAAgAQAIAEACABAAgAQAIAEACAGVs0tZ4TSWeKM7nyMYejiozJFJVIR7TS+pk+uum3SWiUe82o2Oow7VWAUxbS414XlI1Z3kz1vDqEVRjKK3V/EjdG6PfKA/4WnBxFXuG9rcGjcTXkqRjfUaq1VB5d35fXqIay6LiiiDttxftADadXa33YCmNyipFJGuDqznO1tPQrKwudRRPVFy6iCi5bKCLk5QRcMoIuRlBTcjKCLlXE6bIQpuZuCFGyq1zJwJHRemZYHh8b3McMwfA5EcDcrxm07oWrYaFSOWSujUtV/aDHNRlpox2AkF0Z/N8h44ck7Trp6SPN4vhMqfzUtV05/v6+JeQapg4x6gAQAIAEACABAAgAQAIAEAJ2idsbS97g1rRUuJoAN5KhtJXZEpKKuzONadeHu2mwVYwA34SOG85sG4fFhWnwlGpiHJ5YnJxGNb0hovP9vXw2Mimmklkca7LampzJremoU4xVhjDYKnkUpq7epMnQ0j7OJmu2hQ1bQ7QDSQSN+FcknWpu7aPoHCq9ONGnTtaySJeXWtgjHu2HbpShpsNNN4N45eCq6ytoMR4dJz+Z6eZWbVaXyuLnuLnHPhuAyCXcm3dnWp0owWWK0ElW5sogi5ZRBRctlBFycoIuGUEXDKCLkZQU3KuIKblHEFNzNxCqm5m4isE5aVZMxnTuX7UvXZ9npHIS+Hdi5nFnD8PSmbVKtl0exwsfw2NX5o6S9fH3NbstpZKxr43BzXCoIwITqaaujzE4ShJxkrNCqkqCABAAgAQAIAEACAE7TO2NrnvcGtaCXE3AAYlQ2krsiUlFXZlmtesb7S8NbVrAaxsz4SSD5zk37uOK5tas5v8APuzi4nEuo7Lbkv1f6LkV+WwOdDI8fC0Gp+Y1pdvxWdOOqYrkbi2QOi7CbRNHE24vcG13DEnuAJ7l1kekg7xTXRGlWvRjLMWxxijC27OpFzieJq08yUvVVnc7mAnmpZej9dfcyqUDads4VNOVbvBcxnt4Rdlfc4VbmyiCguoknozQNotFCxh2fmd2W9Tj3VV405S2Fq+MoUdJS16LV/niWOyaij+LKTwYKf6nY9FusP1ZzKnGX/1w+/svck49T7IMWudzef6aK6oQFZcVxL2aX09zt2qVk/6ZH63+pU/Ah0KrimJ/u8kM7TqPAa7D5GHjR46UB8VR4ePJm8OMVV2op+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/P8lolsoMZYAAC0tAyF1yZcdLDjinHKUPVhnuNJRB13ac0V/ExzW99SAmaUs0UxzBTzUknutPY0HWyyPlsz/dkiRgL2UxqAQ5ve0uHOhyUV4uUHbc7fC68aWJjn7L0f6P6O30MXC459ISFrLZnyuDI2lzjgB+7hxUJNuyCc404uU3ZIvugtUo4qOmpI/d9xvIfePE9E5ToJas87i+KTqfLT+Veb9h/pnWSzWW6R9XD+GztP6YN7yFs2kc6FOUtip2z2iSOqLPAB+J5LvBtAOpUJt7IvKFOnrUkkRc2tmkXG6RrBuayP1BKt8OoY/wAXg1zv9GJDWfSQ/jE/piPm1R8OoSsXg3z9R9ZfaBamH7VjHjkY3dRd4KrclujeNOlUV4Sv4O5adDa62W0ENcTE85Ppsk8H4daKVJMpOjKJLaV0PDaRSRt+Thc8cj6G5ROEZbl8Pi6tB3g/pyM909oCSym/tRnB4F3JwyKSqU3DwPTYTG08StNJdPYiFQbaPFJm0CsYyiCsjKSFLPMWlWTF5wuav7M9ZL/7NIbnXxE5OxLORxHGu9O0Kn9LPMcWwf8A2x+vuaQmzgAgAQAIAEACAKvrvpf3bBAx2y+UEvcMY4R8TuBPwjvOSWxFSyyrn6CeLq5VkW78kZowiRxeRSNgAa3KguazvzXP3d+RyO078kTmrTqiRxxJFehWtLmzfDvdk5tLYYuVLXLRjgRaIrnMIcaZEGod3G/qrUpZZdzJoz+HUvyej/QuuitIttELJW4PbUjc7Bze4gjuTZ1TMNZ9BOitZjjaSJTtRgfiN7dwoa8hQrkV6TjUsuex9F4Tj41sGpzesdJfTn9V53LloHQzLJHkXkVe/wAaAnBo/wB0xTpqCOPjMZLEz7lsvzmVDWnXV8hMNjJDcHSi5zvyfKPxY7qZzdt2RmoQpxz1HZFVhsd9Xdpx77/UreFBLfU5eJ4nOfy0tF15/sSMVjJ3N5/QJ6lh5z0ijjVq0afzVH9xw3R7c3nuZ9SnFwyfNnPfFaKegjPZWtzd/KPqsK2DlT3HcPiKdfSD16c/sN9gHAg8MPNLODGmnB3Q1nsI/KfDol50E9tB/D8Uqw0n8y8/v7kxq5rVNYyI5ayQ4Uxcwb2E5fhPgl2pQdmdaEqWJjmpvX83NMhlitMQc0tkjkHcRuIyPDEEKdGjNOVOV1o0Z3rPoI2V9W1MbvhO4/KePn1SNWnkfcerwGMWJhZ9pb+5CrIcaPFYzkgVkYyR4rIwkiQ0XayxwoaEEEHMEYELRPkKVqaaN51T04LXCHH423PHHemsLXz3py7UfNcn+j7/AKHicZhvgVGuXIm04KAgAQAIATnmaxrnuIDWgucTgGgVJPcobSV2Q2krsxzT+knTOc8125yHbObYhdFH0vPHa3rk1JuTv19ORwa9Rzd+b9OS/O8a2gbIbGMr3cXH6BVemhnLT5Rzo21uiJpeDiPJTGWUmE3EczWp0mJu3DD/AHUuTZaU3Lcc2edwbs3FpyKlSa0JUmlYaaHtP9hl2Hf/AB5ndk5RS7juafQbin6NTMrPc62FrZ45Xui12iJpIcQNptdk0vANNoDdWg6K843Vzq4Wu6cst9Hv+n2M41+1hdI82SE3D/GcMz8ldwz3m7K9XWTyo7qcKMPi1PoVqzWcNHmcydwTtGjbRHAxWLlXleWi5LkvzqSNjsb34AgDGmP6nei6tDA856d3M42I4ooJxoK768l7+niTdl0OQAXdkbs11IyjFZYI4jhUqvPUeo8bo4ZKc5dUEeSaOG5GZPQn4NtUQ9s0I3EVHLDxSzwdKTutPAa/1HEwVnaXjv5WGf8AZw0UpUcfTd3Ilg6eW1jFcQquV727hlabMKHNudcRz+q42Jwrhvqju4LHNtSi7SX5+Icas6ddYJKOq6B57Q3H5x+LzHIU5couD7j1dCvHFw6SW6/OXoaO6Sz26FzWPa9rhi0guacQaYtI3FRJKasaUak8PUU1ujMbbZXRPdG8Uc00P1HA4rnNOLsz2dOpGrBTjsxBANHisjGSBWRhJA00NVZGEkXjUTTZhmbfc+6nGlad4Dhz2VhipSpZcRDeO/fF7r2OBxPDqUbm0RSBwDheCKjkV3YTjOKlHZ6nlmmnZnauQCABAFW1+tlImQA3zu7X+Uyjn9TsN/UUtiZfKo9fQTxk/lUOvot/YzaCX3kr5T8Lbx5N8L+a56d25HITzSchFriSScSaqpTcdRBWLDuIKSyHcQUlkOW6PbaPsnCrX3HgMajiMe5aU75lY2otqasJ6Atb43yWOc1kg+B3/Uiu2XcwC3uI3FdJO524u6uVXW7QEdnkEkYIZITtXl1H43E331w4FTSpJysjTE4ucopzd7bEbo6ze8eBh6NXbo0401ex5yvWnUdr6Fos0jI3Bgb2WjLN5pQnu8+CZUG43/LC8ZJSstl6j+GMuNT++AQ2oqyN0rj+OyrFzNFE9ksqhTBxI612ZbwmZyiV3SFnomFqhCpHK7kXPCQNoYYcjuKRq5W3B7/oNUG1aSI6VgPI5ei4lakou3I9HhsRLScXZoZusIrUGn73pN4fozuU+Lu1px+3seOsr8dup4kqjwzfQYhxqEdlJeH+Uee6lGBr3181m8K+g3T47D+9rxV/cPeyDFte76LN4drkx6nxeMv6ovy9j1ttGYos/hjaxie6FmTNOBUWaLfEhLZj2zTOa07PxN7bfzNO03xAVsqknF7PQTxlPNTZu+pOlRPC2mBa2Rv5XCpHcT4rHgtZpTw094PTw/z6o8bioWeYsa7ooCABAGW686Q2rRaHA3RNbZ2fmI25COPbA/QudiJ3k+7Q4+MqXnJ9NCtkbELW5vO0eX72UvtET2gl1OYlUqh5ErFkO4lJZDuJWLondXo6vJ3DxP8AwVtRWozh181yse0G1CG32aRtzmxtL+LNt4p02wnIPkPUqizuHdcgNd9I+8tPugezEKc3kVcelB3FP4ZcymLlpY70IA1hcc/IfsrqJXaRxpOybHujRU1OJvTctEZUNdSyWNiUmx6KJaCNKyZqkezRKIyBoirYxNQZlJFc0oxOQE660IezyUJabw4UISeOheOZboMHLXK+ZHGY2eWraEEUo4VBBwr3rl1ZZ43O1hvldix6pWmK0Whsc0UZa7skbOO12RfkQ4tXGxtWdPI4vS9n9tDqU4qSl4Fp0p7P473RbFBfsuGyf5m49AqvHxhByqLRa6exCp3dkVa26pluMbxxadsetFajxPCVtI1Ffo9H52CVGcd0Qs2hiPhcDwNxTxmR9osbm/G27lUdVDSe5eFScOy2vBiNn0bHI6hq2oOG/kVm6MWO0uJ1476+P7CFsY+zu2Q/aqMacB9UrUpZLHRjxSdWLSVvM0r2RaTpEwE/4cjoz+V9HDuBd/pXGnP+H4hCfKVk/rp7MRrRzQaNfXqTlAgDxzqCpwCAML0nOZWsOc8skx/W8keDvBcabvbvdzztWWa3e2znSL+2AMGgD1+iie5Wo9bHkSgqh3ErFkPIlJYdxFWLIsmrg7LzxHkfqmKOzHcNsyh+0XtW9rThsRN7i4n1KYhuXpf8r/5KdPNtyOkP8Rz3dZHH1C6GGerRfE63J6zvpD3eZXXpdo49bsj/AEXImpGVBllsciTmh6LJaGZLSibJnssyiMQbIq1yJmCMpMrmlJE5BCVdkBI6hHMLHEaxZXDr5kMtMuq0HMHz/YXClod6juO9W7RsWiJ3EHp2vQLl8QX8hvo0/M6dDt26n0BKLjyK5lVXhJdzLx3RCleLZ0BtarFHJ8bGu4kX9cVrRxleh/tTa7r6fbYiVOMt0Q1r1Xjd8DnMO49pvjf4rsUP/wBLXhpVipeGj9vIwlhIvZ2K7bNWJYjtNYHcWY/y49KrvYbjmEr6N5X/AO2nnt6C08POPeUnWUdscv35J/EapM1wu7LF7LpTW0typG4c+2D6dF5vjEdIPx/QcN7scu2xjvmaD1C9Rh6nxaUZ9Un9zjzWWTQstipG6zTmOyWl4xbDIRz2DTxos6rtBvuMq8stOT7mYzMPt4WZMjaO8An6LlPtJHBl20uiELS+sjudOlyq9zOT+ZisRQSh3EVJZDuMqxZDuNyksiyatP7LxxB6g/RM0dmOYZ6MpPtLZsWyN+RjYa8WvcD4U6piO5eLtio96ZRtmjG/hc5p6pqjK0xiqrtolbNNWOn7xXZoy1ORXhoPrFPQp9ao56eWRYbHallKI9CdySjtSwcDZSPX2pCpg5Eda7UtowMpzsV63WipW2yEZyzMippEjiJ6WHMNDUj7XLUFcqaOxS3Hehh9pH+/ulcvHf8AHn4HRodtH0TJcDyPkuVVeWnJvkn6GkdWiGK8YzoHhWbJOSs2SIvVogQGsWrcFsHbGy8YSNucOeThwPguphMfWoaRd49Ht9On0K2V7kLqhqzLYpJi9zHNcGtYW1qaEkktI7OV1SncbjYYiEVFNNXuQazq8+tnZw2h0caeFF6bhEs2EhfldfZs5mIVqjJJdIxIDXx1NH2n/Lp1IHqscR/tS8BfFu1GXgZIXVtbuAH/AGt+q5l/nOHf+axpIe278zvMrN7mb3YvE5SSh3E5WLIdxuUlkOY3KxYndW56SFvzN8Rf5VW1F62GcNL5rDD2oWDbgjlH8Nxa78r6Cv8AMGj9SZTszTEPK41P7X5GaBo2ntOEgEg5m51OTgei2d7poeq8pIRieWkg5LpUKolXp3V0SMMq6lOocmrSH9ntZCYumYJyiP49JKMpqq56/SSMoOuMLRbCVN0jJylIYTTLCpUsbUqV2Rk81Vy6tS7OvSpWVhq41u3pSctB2nHUs2ptj97bIWD5qn8ox8Fzca/5VurS87+iHKXav0NztjqMPG7quFxCeTDy79Pub0leSIsryrHTkrNknJWbJEnq8QG0hNQBnxpkT6JqjTzu1yrdhF/G4/vAi4rVwcdyLlp1XP2P6nei9jwN/wDi/VnOxXbJddgXIHXxldH2n/Lr0IPoscR/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/ePcsW7myVjVfZLoUgPtTx8X2cXIHtu69n9Llz8XK8lHp+fniaw2LxpCS8N3Xn9/vFeW4tWvJU1y1fj/j1HKEdLjIrisYPCs2ScFZskSerxAQOPIOPhs/1J2hopPu9dCkhB/75q0Hy5Ay06rj7Dm530XsuCK2FXi/U52J7ZLrri5G6yQGSyWhgxdDIBz2DTxos6qvBruMq0c1OSXRmExSfbNPzAeLKLjp/Nc84n89zy33SHjQ+FPRRLcifaCNyAQ6jepJQ5jepLDhj1YsLsegks+rWkaj3TjeL28RmO7H/AITNGf8ASx3D1L/KxLXDV7+1sD47p4x2ThtDHYJyvvByPNMJ2NakHdTh2l+WMttdmcXOo0tlBO3HShc7MtGTt7c8RuTdKtZWN4SjXV1o1uiLM2RW3xET8Jo8EqFUsDpX3OxaFdVmUeHR4bSoddgsMhJ0xKzlVbNo0UhMuWTZqoi0FnrecPNVuWLVqhq0+3S7Iq2JhHvX7h8jfxnwx4HGtVVNd5ZK5tzGMhja1gDWMAa1owAAoAFxMTiFSg6kv8s3hG7siOe6pqc15GpNzk5S3Y+lZWOCsmSclZsscuVAEHlaRAQJx7h6nyanI6Un3v0KPcQepiBcdX2Us7ONT1cT5L3PCoZcJDvu/u2zmV3eoyRXRMTwitxQB876SgMMzmZxPcz+R5A8AFw5LLK3Q8xUjkm10foKaXb8Lhnd6j1RPqFVbMaRvVTMcxvUlkOI3qSw4Y9STcWbIpJF4py0gg0INQcwVKdiydtUXLQ2lmztobnjEb/xDh5JynUzLvOjSqqa7xrrHq1FaxU9iUYPAx3B4+8PELS9iZ07vNF2fUzzTmgZYj/eYyRlPHeeG0cHfqAPFaqp1NI4tx0rK3etv2IT/wBEc6vuXtkplQscOYN3itExyMozV4u43k0VO3GJ/cNryqi5aw3dA8GhaQdxBHmpuFjptlccblFwHNnsl4ABc43AAVJPBoxUNkl81b9nc8xD7TWGPHZu984bqYM77+CWqYmMdI6sso3NSsNjis0YjiaGRtwA8ycSTvN5XNrVlFOc2axjyQ0tM20eGQXlsZinXnfktl+cx2nDKhEpJs0OVmyTkrNknDyoQCDytoogb1u51PXDwATc9LR6L1KiT1KXQC/WWLYY1vytA6Ci+i0afw6cYLkkvsciTu2xVaFQQBjXtP0aYra54HZma143bQGw4f6Qf1LlYuFql+pwsfTy1b9SBYPeQ0zb5jDwuWO8RbtRIwFZmIsx6kkcMepLXF2SKSRZsikm4o2RBNxWK0FpBaSCLwRiFKdiU2ndFo0VrM11Gzdl3zfdPP5T4ckzCunpIdp4lPSRLWzSMcbaucDUXAUJcOAzHHBMJX2G4rNoim22aMuL2xsiGeyA2vFxwJW0Y2GqVGNO7W7Ids01qkENlaXOOYuoMzX7reJRKSirs1LXZPZW2g97aHbVLwxgABzAc4mvOg5JR4voi+QlrH7NrCz4/ey/nk2R/wDWGrN4qb20JyosmjtFQWcUhiZHvLWgE83YnvWMpyluyyQvNOG447kliMZTo9p69Fv+xpGm5EfPMXY9F57E4qdd3ltyQ1CCjsIlKNlzwqjZJyVm2SclUZIk8q0UA3nOW+76npVNUY3lqVYk8rS+Z3IHOhrP7yZgyBqe6/6dV0+GUPi4iK5J3+2pjWllgy7L3BzAQAIAqXtJ0V76y7YFXQna47Bud07Lv0pbFQzQv0EsdSz079DJbG4xv2Tnd35Fc2OjscWOjsI6Qg2XXYG8eoVZKzKzjZjYFVKCjJEE3FmyKSbirZFJNxQSKSbnQkQFzuDak+HDN2XIbz4DwTVHDuWstEN4fCzra7Lr7DuWRkLak08XOPr5LoRioqyO5TpxpxyxQ20bo6fSL6N7EIPacfhHD8buGA4JLG8QpYSPzavklv8AsjenTlPY1TQFgs9jj93C0j5nGhe873HPlgMlxJcYp1HeSf59Tf8Ah2iTNsbx6KHxSh3/AGJ+DITdbhkOqwnxaP8ATF/XT3LKg+bEJLU4505JGrxCtU0vZd3vuaRpRQhVINmp5VVbA8JVGyTxUbJOSqNknDioSAReVrFEDcmpr3D1Pp3FNJZY26+hAmb1eEbuxDLHqxZqBz/0jzPp0Xq+C4fKpVPov1/T7CGJnsieXeFQQAIA5ljDgWuFQQQQcCDcQhq5DV1ZmIazaFMEz4vlNWH5mG9p/eYK5NWnllY4Fejkk4jEUlZQ4jwO9U7SM+0iKkYQSDiFk0YNWOFBB0HIA7bIgm5176mKsk27Ike2Gxuk7T6tZkMHP57m+a6NHDKOstzp4TA5vnqbdBzb9IshGy0AkC5ouDRx3ck2dhJJWQ81f1UktRE1q2mxm9rcHPH9DPE+K4PEuNQo3p0dZc3yXu/Jc+gzSw7lrLY0OzwtjaGMaGtaKAAUAHALyM6kpycpO7fMeSSVkKKtyQRcAUXAKqLgeVUNknlVRsDxVbJOSVRsk5cVG4CTnLRIBvI7Id/AfVMU4rtPYqxNxV9W7kCkMRJAF5JAHM5J6hRbaS3ZnKXMutkgEbGsGQ6nM9ar3NCkqNNQXI5k5Zm2LLUqCABAAgCsa96E9/F7xgrJECbsXMxc3iRiO8ZpfEU8yut0KYujnjmW6MolYWnbb+obxvXOatqcdq2qPLVZxIKtxyO/gUNXIlG+qIpzaYrIxsc0QQcuNBUqYwcnZBYktEaO2qSSC7Fjf6iurRoKmu87GCwat8Sf0HWlbW/abFECXvwoKu4Bo33HlRaznGEXKTslu2dazeiLHqxqc2Kktpo+TEMxaw7z8zvAccV47ifHZVr08PpHm+b9l5vu2HqOGy6y3LhVeeuNBVTcgKqbgFUXAKqLgFVFyTxRcDyqq2B5VVbJOSVG4CbnK6QDeSTIY+XNbwhzexAmbv34rVu5B0xmZTVKnbVmcmTmrtjqTIcBc3nmfTqvR8Iwt38aXLRfq/0+4piJ/wBKLAu+KAgAQAIAEACAM0121f8AcP8Aexj7J5vAwY85cGnLpuSNelld1scvFUMjzLZlQczYNR8JxG7iOCVtYRtY4tNmDxUY5HeoauRKKZGSRFpoQs2jFqwytZvA70/g4qzl9DWhFOcU+qJ/QVsMgEZveKBv4hgBzCbnOMIuUnZLV+B6dK+iNA0VoqOHtUBkIoX0vpjsjcPNfO+J8Vq4ydtoLZfq+r9OR06VFQXeSVVzLmx7VTcAqpuQe1U3AKouB5VRcAqi5J5VVuB4SouByXISATc5aJAN3SVw6/Tet1BLf7EHOGCtqyDtjMynKVK2rM3Ic2GyGV4aMMXHcPqujhcNKvUyr6vovzYynNRVy3RRhrQ1ooAKBevhCMIqMdkc9tt3Z2rEAgAQAIAEACAErTA2RrmPAc1woQcwoaTVmRJKSszLdZNAPsj83RuPYd/S78Q8cd4HPq0nB9xya9B033FfdEW3tvGbfVv0WNrC1rbHL2NeN/mD6IsmRZMhNKWQtv3eS2w08ryvmZ2cWeaGtohmilN4Y4E76YGnGhK3xdF16E6a3aaPR4TEKaU/ua/Z7Q17Q5pDmuFQRgQvmlSlKnJwmrNbo7qaauhYOWTiSdbSiwHtUAFUXAKouAVRcDzaQB4XIsBwXK6iBw5yuokCBq4VOBy5ZO+iZlT+Gk1z5kXuABOCIQcnoQ3YUaynNO06SiZuVxWzwOkcGtF/gBvPBOUKE608kEUlJRV2Wqw2NsTdkd5zJXq8Nho0IZY/V9RCc3N3Y5TBQEACABAAgAQAIAEAI2uyslYWSNDmuuIP7uPFQ0mrMrKKkrMzbWPVt9lJc2r4ibnZt4P3c8DwwSNSk4eBzK1B09VsV2Wzg3i47x671i0LONxjarPJn2gN30VGmZyiyEtdmLbwLsxu/wBk5Qr3+WW5ehWlRldfVExqtrGbMdl9XQuN4xLD8zfUeuKXFeFRxcc8NJrz7n+j/Q9JhMWmrrb0NIgna9oc0hzSKgi8EbwvDVKUoScZKzW6OqmmroVDlnlJOttRlJPdtRlANtGUDwvU5QPC5TlIEzMK0F53C89AtYUJy2QN2PDXg3neeg9StlQjDty+i1ZXN0ORU3Zjpz5IdFp2WoXOhHTHPzyPp0TNOj8uWRRy6ClUxGKWxW4tY7G+U0bhm44D6ngnMNhJ15WjtzfT86Gc6iitSz2KxtibRvecyeK9Ph8NChHLH6vqJTm5O7HC3KAgAQAIAEACABAAgAQAIA8e0EEEAg3EG8EbigCmae1NxfZuZjJ/7CcOR65JWpQ5xEauF5w+xTZYnNJa4FrhcQQQRzBSzVhJqzsxNzAcRVQRYgNK6GLaviFRmzdxbw4JqnW5SCEpUpZofYNXdYJLMaXujJq5m78Tdx8D4pXiHDKeMV9prZ/o+708ju4PGqS0+qNI0dbGTsD4nBzc6Yg7nDIrxtfA1qMss1qdaNSMldDmh3FLujLoWzIL9x6Kvw5dPIm4X7j0R8OXTyC4UO4qyoy6BmRw2GpIIqcRUmmybsK0uPmE3CElDSKv3lGxYRmlK0G4Cg8EOnUl2pEZkAjAV40IoHJnjjeOnqPXqt7aFQN9AN481ZRbdkRclrBoUuvkuHy/ePPd+8F2MLwuUvmq6Lpz/b18BeddLSJOxRhoAaAAMgu7CEYLLFWQq227s7ViAQAIAEACABAAgAQAIAEACABAAgBjpTRENoFJG1OThc8cj6YKkoRluZzpRnuimaU1MmjqYT71u65rx3YHu6JaVBrbUSnhZLs6lclicw7LgWuGIcCD0KwatuLNNaMi7fohsh2mHYfvGB5j181rCq46FbNPNF2ZFi32qxv2gNk4bQ+Fw3HI8itKkKdeOWSv6obhxGpDdFu0Fr1DLRs/2L95/wAM/q+733cVwsRwycNYarz/AH+n2Onh+J06mk9H5Fsa8EAg1BwIvB5LmuNjo3ue7SMoHm0jKBw/IjEeIzH74KbAe7SmwAxpcaAEncBUq8abk7RV2Q2luSNm0I917+wOrvoF0qHCqktZ/KvMxlXS21JqyWFkXwi/eb3dfouzQwtKj2Fr15i0qkpbjlMlAQAIAEACABAAgAQAIAEACABAAgAQAIAEACAELXY45RSRjXj8QBpy3KHFPcrKKlo0QFs1LgdfG58Z3V229HX+Kxlh4vYXlhIPbQhrVqPMK7L43jjVpPdQjxWbw8lszGWElyaK/bfZzK7+BTix8dOhPopSqrlcweEn0OdHaj6SgP2D5Ix8pMTmd7S+ngs6mHjV7cPM2pRxNLsP0sXTQ+gbXT+8yQ8Nhjtrvq6nRKy4RF7O3n7HUpYir/2JfQkDoF3zj+X/AHWf+jy/v8v3N/4hdDpmgN8nRtPVWjwdf1T8v3IeI7h1DoaJuILuZ9BRNU+GUI7pvx/axR15MfRRNaKNAA4CidhCMFaKt4GTbe52rkAgAQAIAEACABAAgAQAIAEACABAAgAQAIAEACABAAgAQAIAEACABAAgAQAIAEACABAAgAQAIAEACABAAgAQAIAEACABAAgAQAIAEACABAAgAQAIAEACABAAgAQAIAEACABAAgAQAIAEACABAAgD/9k=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1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0F22F-8A4A-4640-AFA7-ED0E4470B036}"/>
              </a:ext>
            </a:extLst>
          </p:cNvPr>
          <p:cNvSpPr/>
          <p:nvPr/>
        </p:nvSpPr>
        <p:spPr>
          <a:xfrm>
            <a:off x="609600" y="1896544"/>
            <a:ext cx="8652259" cy="94179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-138731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 additional way to connect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742950" marR="0" lvl="2" indent="-285750" algn="l" defTabSz="-138731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IoT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driver for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LoRa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Parallélogramme 9"/>
          <p:cNvSpPr/>
          <p:nvPr/>
        </p:nvSpPr>
        <p:spPr>
          <a:xfrm>
            <a:off x="0" y="120563"/>
            <a:ext cx="2715492" cy="697995"/>
          </a:xfrm>
          <a:prstGeom prst="parallelogram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Connectivity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0F22F-8A4A-4640-AFA7-ED0E4470B036}"/>
              </a:ext>
            </a:extLst>
          </p:cNvPr>
          <p:cNvSpPr/>
          <p:nvPr/>
        </p:nvSpPr>
        <p:spPr>
          <a:xfrm>
            <a:off x="1854199" y="3915675"/>
            <a:ext cx="10606391" cy="190205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742950" marR="0" lvl="2" indent="-285750" algn="l" defTabSz="-138731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Easy to deploy architectures : wireless &amp; self powered sensors</a:t>
            </a:r>
          </a:p>
          <a:p>
            <a:pPr marL="742950" marR="0" lvl="2" indent="-285750" algn="l" defTabSz="-138731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Objects seamlessly connected to PcVue</a:t>
            </a:r>
          </a:p>
          <a:p>
            <a:pPr marL="742950" marR="0" lvl="2" indent="-285750" algn="l" defTabSz="-138731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Support for hybrid solutions with legacy devices and new objects</a:t>
            </a:r>
          </a:p>
          <a:p>
            <a:pPr marL="742950" marR="0" lvl="2" indent="-285750" algn="l" defTabSz="-138731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Take advantage of the PcVue data treatment for your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IoT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831"/>
          <a:stretch/>
        </p:blipFill>
        <p:spPr>
          <a:xfrm>
            <a:off x="7760583" y="1983242"/>
            <a:ext cx="3292125" cy="123661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3915675"/>
            <a:ext cx="1942426" cy="183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91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Universal Data Connector</a:t>
            </a:r>
          </a:p>
        </p:txBody>
      </p:sp>
      <p:sp>
        <p:nvSpPr>
          <p:cNvPr id="11" name="AutoShape 12" descr="data:image/jpeg;base64,/9j/4AAQSkZJRgABAQAAAQABAAD/2wCEAAkGBxIREhQUEhQVFRUVFhcVFhcXFRQUFBcVGBUXFhcVFhcYHCggGBolHBcUIjEhJSkrLi4uFx8zODMsNygtLisBCgoKDg0OGhAQGiwkICQsLCwsLCwsLCwsLCwsLCwsLCwsLCwsLCwsLCwsLCwsLCwsLCwsLCwsLCwsLCwsLCwsLP/AABEIAOEA4QMBEQACEQEDEQH/xAAcAAABBQEBAQAAAAAAAAAAAAAAAwQFBgcCAQj/xABFEAABAwEEBwUFBgMHAwUAAAABAAIDEQQhMUEFBhJRYXGRIoGhscEHEzJS0SNCYnKC8EOSwhQkM3Oi4fFTstMVFzSjs//EABsBAAIDAQEBAAAAAAAAAAAAAAAEAQIDBQYH/8QAOREAAgECBAMGBQIFBAMBAAAAAAECAxEEEiExBUFRMmFxobHREyKBkfDB4RQjQlLxFTM0QyRiggb/2gAMAwEAAhEDEQA/ANxQAIAEACABAAgAQAIAEACABAAgAQAIAEACABAAgAQAIAEACABAAgAQAIAEACABAAgAQAIAEACABAAgAQAIAEARdv1issFfeTMBGIB23fytqQqOpFbsZp4StU7MX6epAWv2jWZtzGSPPJrQepr4LN4iPIdhwes9ZNIjJvaTIfgswH5nk/0hUeIfJDEeDw/qn5fuxnJ7RLZlHAO5xP8A+ir/ABE+42XCMP1l5ewl/wC4tt+SD+V3/kUfxE+4t/pGH6y/PoLw+0u0D44Y3fl22+rlKxMuaKS4NSfZk/rb9iTsntOhP+LC9n5XNf57KusSuaFp8FqLsST8dPcsOj9brFNc2ZoO59YzXcNqgPctY1YPmI1cBiKe8ftr6E2DXBaCZ6gAQAIAEACABAAgAQAIAEACABAAgAQAIAEACAE7RO2Npc9wa0YkkADvKhu25aMXJ2irspum/aDHHUQN2z8zqhnc3E+CwnXS2Orh+EzlrUdu5b/n3KTpTWK1WivvJSGbq7DKflGPel5VJS3Z16OEo0uzHX7v7kFLbom5l54YfRZuSHo0pvuG79Ln7rQP3uCrnNVhurG79IyHMDkPqozs0WHihM2uT5j4KMzL/Bj0PP7U/wCY+CjMw+DHodC1v4Hu+inMyHRidi27x0U5iro9BRs4OB9FNyjptEporWG02Y/ZSuaPlrVve01aeivGpKOzFa2DpVu3FP1++5e9B+00GjbTHT8cfqw+YPcmYYn+44uI4K1rSf0fv+eJfNH6QitDduF7Xt3g4cCMQeBTMZKWqOLVpTpSyzVmOlJmCABAAgAQAIAEACABAAgAQAIAEACAGVs0tZ4TSWeKM7nyMYejiozJFJVIR7TS+pk+uum3SWiUe82o2Oow7VWAUxbS414XlI1Z3kz1vDqEVRjKK3V/EjdG6PfKA/4WnBxFXuG9rcGjcTXkqRjfUaq1VB5d35fXqIay6LiiiDttxftADadXa33YCmNyipFJGuDqznO1tPQrKwudRRPVFy6iCi5bKCLk5QRcMoIuRlBTcjKCLlXE6bIQpuZuCFGyq1zJwJHRemZYHh8b3McMwfA5EcDcrxm07oWrYaFSOWSujUtV/aDHNRlpox2AkF0Z/N8h44ck7Trp6SPN4vhMqfzUtV05/v6+JeQapg4x6gAQAIAEACABAAgAQAIAEAJ2idsbS97g1rRUuJoAN5KhtJXZEpKKuzONadeHu2mwVYwA34SOG85sG4fFhWnwlGpiHJ5YnJxGNb0hovP9vXw2Mimmklkca7LampzJremoU4xVhjDYKnkUpq7epMnQ0j7OJmu2hQ1bQ7QDSQSN+FcknWpu7aPoHCq9ONGnTtaySJeXWtgjHu2HbpShpsNNN4N45eCq6ytoMR4dJz+Z6eZWbVaXyuLnuLnHPhuAyCXcm3dnWp0owWWK0ElW5sogi5ZRBRctlBFycoIuGUEXDKCLkZQU3KuIKblHEFNzNxCqm5m4isE5aVZMxnTuX7UvXZ9npHIS+Hdi5nFnD8PSmbVKtl0exwsfw2NX5o6S9fH3NbstpZKxr43BzXCoIwITqaaujzE4ShJxkrNCqkqCABAAgAQAIAEACAE7TO2NrnvcGtaCXE3AAYlQ2krsiUlFXZlmtesb7S8NbVrAaxsz4SSD5zk37uOK5tas5v8APuzi4nEuo7Lbkv1f6LkV+WwOdDI8fC0Gp+Y1pdvxWdOOqYrkbi2QOi7CbRNHE24vcG13DEnuAJ7l1kekg7xTXRGlWvRjLMWxxijC27OpFzieJq08yUvVVnc7mAnmpZej9dfcyqUDads4VNOVbvBcxnt4Rdlfc4VbmyiCguoknozQNotFCxh2fmd2W9Tj3VV405S2Fq+MoUdJS16LV/niWOyaij+LKTwYKf6nY9FusP1ZzKnGX/1w+/svck49T7IMWudzef6aK6oQFZcVxL2aX09zt2qVk/6ZH63+pU/Ah0KrimJ/u8kM7TqPAa7D5GHjR46UB8VR4ePJm8OMVV2op+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/P8lolsoMZYAAC0tAyF1yZcdLDjinHKUPVhnuNJRB13ac0V/ExzW99SAmaUs0UxzBTzUknutPY0HWyyPlsz/dkiRgL2UxqAQ5ve0uHOhyUV4uUHbc7fC68aWJjn7L0f6P6O30MXC459ISFrLZnyuDI2lzjgB+7hxUJNuyCc404uU3ZIvugtUo4qOmpI/d9xvIfePE9E5ToJas87i+KTqfLT+Veb9h/pnWSzWW6R9XD+GztP6YN7yFs2kc6FOUtip2z2iSOqLPAB+J5LvBtAOpUJt7IvKFOnrUkkRc2tmkXG6RrBuayP1BKt8OoY/wAXg1zv9GJDWfSQ/jE/piPm1R8OoSsXg3z9R9ZfaBamH7VjHjkY3dRd4KrclujeNOlUV4Sv4O5adDa62W0ENcTE85Ppsk8H4daKVJMpOjKJLaV0PDaRSRt+Thc8cj6G5ROEZbl8Pi6tB3g/pyM909oCSym/tRnB4F3JwyKSqU3DwPTYTG08StNJdPYiFQbaPFJm0CsYyiCsjKSFLPMWlWTF5wuav7M9ZL/7NIbnXxE5OxLORxHGu9O0Kn9LPMcWwf8A2x+vuaQmzgAgAQAIAEACAKvrvpf3bBAx2y+UEvcMY4R8TuBPwjvOSWxFSyyrn6CeLq5VkW78kZowiRxeRSNgAa3KguazvzXP3d+RyO078kTmrTqiRxxJFehWtLmzfDvdk5tLYYuVLXLRjgRaIrnMIcaZEGod3G/qrUpZZdzJoz+HUvyej/QuuitIttELJW4PbUjc7Bze4gjuTZ1TMNZ9BOitZjjaSJTtRgfiN7dwoa8hQrkV6TjUsuex9F4Tj41sGpzesdJfTn9V53LloHQzLJHkXkVe/wAaAnBo/wB0xTpqCOPjMZLEz7lsvzmVDWnXV8hMNjJDcHSi5zvyfKPxY7qZzdt2RmoQpxz1HZFVhsd9Xdpx77/UreFBLfU5eJ4nOfy0tF15/sSMVjJ3N5/QJ6lh5z0ijjVq0afzVH9xw3R7c3nuZ9SnFwyfNnPfFaKegjPZWtzd/KPqsK2DlT3HcPiKdfSD16c/sN9gHAg8MPNLODGmnB3Q1nsI/KfDol50E9tB/D8Uqw0n8y8/v7kxq5rVNYyI5ayQ4Uxcwb2E5fhPgl2pQdmdaEqWJjmpvX83NMhlitMQc0tkjkHcRuIyPDEEKdGjNOVOV1o0Z3rPoI2V9W1MbvhO4/KePn1SNWnkfcerwGMWJhZ9pb+5CrIcaPFYzkgVkYyR4rIwkiQ0XayxwoaEEEHMEYELRPkKVqaaN51T04LXCHH423PHHemsLXz3py7UfNcn+j7/AKHicZhvgVGuXIm04KAgAQAIATnmaxrnuIDWgucTgGgVJPcobSV2Q2krsxzT+knTOc8125yHbObYhdFH0vPHa3rk1JuTv19ORwa9Rzd+b9OS/O8a2gbIbGMr3cXH6BVemhnLT5Rzo21uiJpeDiPJTGWUmE3EczWp0mJu3DD/AHUuTZaU3Lcc2edwbs3FpyKlSa0JUmlYaaHtP9hl2Hf/AB5ndk5RS7juafQbin6NTMrPc62FrZ45Xui12iJpIcQNptdk0vANNoDdWg6K843Vzq4Wu6cst9Hv+n2M41+1hdI82SE3D/GcMz8ldwz3m7K9XWTyo7qcKMPi1PoVqzWcNHmcydwTtGjbRHAxWLlXleWi5LkvzqSNjsb34AgDGmP6nei6tDA856d3M42I4ooJxoK768l7+niTdl0OQAXdkbs11IyjFZYI4jhUqvPUeo8bo4ZKc5dUEeSaOG5GZPQn4NtUQ9s0I3EVHLDxSzwdKTutPAa/1HEwVnaXjv5WGf8AZw0UpUcfTd3Ilg6eW1jFcQquV727hlabMKHNudcRz+q42Jwrhvqju4LHNtSi7SX5+Icas6ddYJKOq6B57Q3H5x+LzHIU5couD7j1dCvHFw6SW6/OXoaO6Sz26FzWPa9rhi0guacQaYtI3FRJKasaUak8PUU1ujMbbZXRPdG8Uc00P1HA4rnNOLsz2dOpGrBTjsxBANHisjGSBWRhJA00NVZGEkXjUTTZhmbfc+6nGlad4Dhz2VhipSpZcRDeO/fF7r2OBxPDqUbm0RSBwDheCKjkV3YTjOKlHZ6nlmmnZnauQCABAFW1+tlImQA3zu7X+Uyjn9TsN/UUtiZfKo9fQTxk/lUOvot/YzaCX3kr5T8Lbx5N8L+a56d25HITzSchFriSScSaqpTcdRBWLDuIKSyHcQUlkOW6PbaPsnCrX3HgMajiMe5aU75lY2otqasJ6Atb43yWOc1kg+B3/Uiu2XcwC3uI3FdJO524u6uVXW7QEdnkEkYIZITtXl1H43E331w4FTSpJysjTE4ucopzd7bEbo6ze8eBh6NXbo0401ex5yvWnUdr6Fos0jI3Bgb2WjLN5pQnu8+CZUG43/LC8ZJSstl6j+GMuNT++AQ2oqyN0rj+OyrFzNFE9ksqhTBxI612ZbwmZyiV3SFnomFqhCpHK7kXPCQNoYYcjuKRq5W3B7/oNUG1aSI6VgPI5ei4lakou3I9HhsRLScXZoZusIrUGn73pN4fozuU+Lu1px+3seOsr8dup4kqjwzfQYhxqEdlJeH+Uee6lGBr3181m8K+g3T47D+9rxV/cPeyDFte76LN4drkx6nxeMv6ovy9j1ttGYos/hjaxie6FmTNOBUWaLfEhLZj2zTOa07PxN7bfzNO03xAVsqknF7PQTxlPNTZu+pOlRPC2mBa2Rv5XCpHcT4rHgtZpTw094PTw/z6o8bioWeYsa7ooCABAGW686Q2rRaHA3RNbZ2fmI25COPbA/QudiJ3k+7Q4+MqXnJ9NCtkbELW5vO0eX72UvtET2gl1OYlUqh5ErFkO4lJZDuJWLondXo6vJ3DxP8AwVtRWozh181yse0G1CG32aRtzmxtL+LNt4p02wnIPkPUqizuHdcgNd9I+8tPugezEKc3kVcelB3FP4ZcymLlpY70IA1hcc/IfsrqJXaRxpOybHujRU1OJvTctEZUNdSyWNiUmx6KJaCNKyZqkezRKIyBoirYxNQZlJFc0oxOQE660IezyUJabw4UISeOheOZboMHLXK+ZHGY2eWraEEUo4VBBwr3rl1ZZ43O1hvldix6pWmK0Whsc0UZa7skbOO12RfkQ4tXGxtWdPI4vS9n9tDqU4qSl4Fp0p7P473RbFBfsuGyf5m49AqvHxhByqLRa6exCp3dkVa26pluMbxxadsetFajxPCVtI1Ffo9H52CVGcd0Qs2hiPhcDwNxTxmR9osbm/G27lUdVDSe5eFScOy2vBiNn0bHI6hq2oOG/kVm6MWO0uJ1476+P7CFsY+zu2Q/aqMacB9UrUpZLHRjxSdWLSVvM0r2RaTpEwE/4cjoz+V9HDuBd/pXGnP+H4hCfKVk/rp7MRrRzQaNfXqTlAgDxzqCpwCAML0nOZWsOc8skx/W8keDvBcabvbvdzztWWa3e2znSL+2AMGgD1+iie5Wo9bHkSgqh3ErFkPIlJYdxFWLIsmrg7LzxHkfqmKOzHcNsyh+0XtW9rThsRN7i4n1KYhuXpf8r/5KdPNtyOkP8Rz3dZHH1C6GGerRfE63J6zvpD3eZXXpdo49bsj/AEXImpGVBllsciTmh6LJaGZLSibJnssyiMQbIq1yJmCMpMrmlJE5BCVdkBI6hHMLHEaxZXDr5kMtMuq0HMHz/YXClod6juO9W7RsWiJ3EHp2vQLl8QX8hvo0/M6dDt26n0BKLjyK5lVXhJdzLx3RCleLZ0BtarFHJ8bGu4kX9cVrRxleh/tTa7r6fbYiVOMt0Q1r1Xjd8DnMO49pvjf4rsUP/wBLXhpVipeGj9vIwlhIvZ2K7bNWJYjtNYHcWY/y49KrvYbjmEr6N5X/AO2nnt6C08POPeUnWUdscv35J/EapM1wu7LF7LpTW0typG4c+2D6dF5vjEdIPx/QcN7scu2xjvmaD1C9Rh6nxaUZ9Un9zjzWWTQstipG6zTmOyWl4xbDIRz2DTxos6rtBvuMq8stOT7mYzMPt4WZMjaO8An6LlPtJHBl20uiELS+sjudOlyq9zOT+ZisRQSh3EVJZDuMqxZDuNyksiyatP7LxxB6g/RM0dmOYZ6MpPtLZsWyN+RjYa8WvcD4U6piO5eLtio96ZRtmjG/hc5p6pqjK0xiqrtolbNNWOn7xXZoy1ORXhoPrFPQp9ao56eWRYbHallKI9CdySjtSwcDZSPX2pCpg5Eda7UtowMpzsV63WipW2yEZyzMippEjiJ6WHMNDUj7XLUFcqaOxS3Hehh9pH+/ulcvHf8AHn4HRodtH0TJcDyPkuVVeWnJvkn6GkdWiGK8YzoHhWbJOSs2SIvVogQGsWrcFsHbGy8YSNucOeThwPguphMfWoaRd49Ht9On0K2V7kLqhqzLYpJi9zHNcGtYW1qaEkktI7OV1SncbjYYiEVFNNXuQazq8+tnZw2h0caeFF6bhEs2EhfldfZs5mIVqjJJdIxIDXx1NH2n/Lp1IHqscR/tS8BfFu1GXgZIXVtbuAH/AGt+q5l/nOHf+axpIe278zvMrN7mb3YvE5SSh3E5WLIdxuUlkOY3KxYndW56SFvzN8Rf5VW1F62GcNL5rDD2oWDbgjlH8Nxa78r6Cv8AMGj9SZTszTEPK41P7X5GaBo2ntOEgEg5m51OTgei2d7poeq8pIRieWkg5LpUKolXp3V0SMMq6lOocmrSH9ntZCYumYJyiP49JKMpqq56/SSMoOuMLRbCVN0jJylIYTTLCpUsbUqV2Rk81Vy6tS7OvSpWVhq41u3pSctB2nHUs2ptj97bIWD5qn8ox8Fzca/5VurS87+iHKXav0NztjqMPG7quFxCeTDy79Pub0leSIsryrHTkrNknJWbJEnq8QG0hNQBnxpkT6JqjTzu1yrdhF/G4/vAi4rVwcdyLlp1XP2P6nei9jwN/wDi/VnOxXbJddgXIHXxldH2n/Lr0IPoscR/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/ePcsW7myVjVfZLoUgPtTx8X2cXIHtu69n9Llz8XK8lHp+fniaw2LxpCS8N3Xn9/vFeW4tWvJU1y1fj/j1HKEdLjIrisYPCs2ScFZskSerxAQOPIOPhs/1J2hopPu9dCkhB/75q0Hy5Ay06rj7Dm530XsuCK2FXi/U52J7ZLrri5G6yQGSyWhgxdDIBz2DTxos6qvBruMq0c1OSXRmExSfbNPzAeLKLjp/Nc84n89zy33SHjQ+FPRRLcifaCNyAQ6jepJQ5jepLDhj1YsLsegks+rWkaj3TjeL28RmO7H/AITNGf8ASx3D1L/KxLXDV7+1sD47p4x2ThtDHYJyvvByPNMJ2NakHdTh2l+WMttdmcXOo0tlBO3HShc7MtGTt7c8RuTdKtZWN4SjXV1o1uiLM2RW3xET8Jo8EqFUsDpX3OxaFdVmUeHR4bSoddgsMhJ0xKzlVbNo0UhMuWTZqoi0FnrecPNVuWLVqhq0+3S7Iq2JhHvX7h8jfxnwx4HGtVVNd5ZK5tzGMhja1gDWMAa1owAAoAFxMTiFSg6kv8s3hG7siOe6pqc15GpNzk5S3Y+lZWOCsmSclZsscuVAEHlaRAQJx7h6nyanI6Un3v0KPcQepiBcdX2Us7ONT1cT5L3PCoZcJDvu/u2zmV3eoyRXRMTwitxQB876SgMMzmZxPcz+R5A8AFw5LLK3Q8xUjkm10foKaXb8Lhnd6j1RPqFVbMaRvVTMcxvUlkOI3qSw4Y9STcWbIpJF4py0gg0INQcwVKdiydtUXLQ2lmztobnjEb/xDh5JynUzLvOjSqqa7xrrHq1FaxU9iUYPAx3B4+8PELS9iZ07vNF2fUzzTmgZYj/eYyRlPHeeG0cHfqAPFaqp1NI4tx0rK3etv2IT/wBEc6vuXtkplQscOYN3itExyMozV4u43k0VO3GJ/cNryqi5aw3dA8GhaQdxBHmpuFjptlccblFwHNnsl4ABc43AAVJPBoxUNkl81b9nc8xD7TWGPHZu984bqYM77+CWqYmMdI6sso3NSsNjis0YjiaGRtwA8ycSTvN5XNrVlFOc2axjyQ0tM20eGQXlsZinXnfktl+cx2nDKhEpJs0OVmyTkrNknDyoQCDytoogb1u51PXDwATc9LR6L1KiT1KXQC/WWLYY1vytA6Ci+i0afw6cYLkkvsciTu2xVaFQQBjXtP0aYra54HZma143bQGw4f6Qf1LlYuFql+pwsfTy1b9SBYPeQ0zb5jDwuWO8RbtRIwFZmIsx6kkcMepLXF2SKSRZsikm4o2RBNxWK0FpBaSCLwRiFKdiU2ndFo0VrM11Gzdl3zfdPP5T4ckzCunpIdp4lPSRLWzSMcbaucDUXAUJcOAzHHBMJX2G4rNoim22aMuL2xsiGeyA2vFxwJW0Y2GqVGNO7W7Ids01qkENlaXOOYuoMzX7reJRKSirs1LXZPZW2g97aHbVLwxgABzAc4mvOg5JR4voi+QlrH7NrCz4/ey/nk2R/wDWGrN4qb20JyosmjtFQWcUhiZHvLWgE83YnvWMpyluyyQvNOG447kliMZTo9p69Fv+xpGm5EfPMXY9F57E4qdd3ltyQ1CCjsIlKNlzwqjZJyVm2SclUZIk8q0UA3nOW+76npVNUY3lqVYk8rS+Z3IHOhrP7yZgyBqe6/6dV0+GUPi4iK5J3+2pjWllgy7L3BzAQAIAqXtJ0V76y7YFXQna47Bud07Lv0pbFQzQv0EsdSz079DJbG4xv2Tnd35Fc2OjscWOjsI6Qg2XXYG8eoVZKzKzjZjYFVKCjJEE3FmyKSbirZFJNxQSKSbnQkQFzuDak+HDN2XIbz4DwTVHDuWstEN4fCzra7Lr7DuWRkLak08XOPr5LoRioqyO5TpxpxyxQ20bo6fSL6N7EIPacfhHD8buGA4JLG8QpYSPzavklv8AsjenTlPY1TQFgs9jj93C0j5nGhe873HPlgMlxJcYp1HeSf59Tf8Ah2iTNsbx6KHxSh3/AGJ+DITdbhkOqwnxaP8ATF/XT3LKg+bEJLU4505JGrxCtU0vZd3vuaRpRQhVINmp5VVbA8JVGyTxUbJOSqNknDioSAReVrFEDcmpr3D1Pp3FNJZY26+hAmb1eEbuxDLHqxZqBz/0jzPp0Xq+C4fKpVPov1/T7CGJnsieXeFQQAIA5ljDgWuFQQQQcCDcQhq5DV1ZmIazaFMEz4vlNWH5mG9p/eYK5NWnllY4Fejkk4jEUlZQ4jwO9U7SM+0iKkYQSDiFk0YNWOFBB0HIA7bIgm5176mKsk27Ike2Gxuk7T6tZkMHP57m+a6NHDKOstzp4TA5vnqbdBzb9IshGy0AkC5ouDRx3ck2dhJJWQ81f1UktRE1q2mxm9rcHPH9DPE+K4PEuNQo3p0dZc3yXu/Jc+gzSw7lrLY0OzwtjaGMaGtaKAAUAHALyM6kpycpO7fMeSSVkKKtyQRcAUXAKqLgeVUNknlVRsDxVbJOSVRsk5cVG4CTnLRIBvI7Id/AfVMU4rtPYqxNxV9W7kCkMRJAF5JAHM5J6hRbaS3ZnKXMutkgEbGsGQ6nM9ar3NCkqNNQXI5k5Zm2LLUqCABAAgCsa96E9/F7xgrJECbsXMxc3iRiO8ZpfEU8yut0KYujnjmW6MolYWnbb+obxvXOatqcdq2qPLVZxIKtxyO/gUNXIlG+qIpzaYrIxsc0QQcuNBUqYwcnZBYktEaO2qSSC7Fjf6iurRoKmu87GCwat8Sf0HWlbW/abFECXvwoKu4Bo33HlRaznGEXKTslu2dazeiLHqxqc2Kktpo+TEMxaw7z8zvAccV47ifHZVr08PpHm+b9l5vu2HqOGy6y3LhVeeuNBVTcgKqbgFUXAKqLgFVFyTxRcDyqq2B5VVbJOSVG4CbnK6QDeSTIY+XNbwhzexAmbv34rVu5B0xmZTVKnbVmcmTmrtjqTIcBc3nmfTqvR8Iwt38aXLRfq/0+4piJ/wBKLAu+KAgAQAIAEACAM0121f8AcP8Aexj7J5vAwY85cGnLpuSNelld1scvFUMjzLZlQczYNR8JxG7iOCVtYRtY4tNmDxUY5HeoauRKKZGSRFpoQs2jFqwytZvA70/g4qzl9DWhFOcU+qJ/QVsMgEZveKBv4hgBzCbnOMIuUnZLV+B6dK+iNA0VoqOHtUBkIoX0vpjsjcPNfO+J8Vq4ydtoLZfq+r9OR06VFQXeSVVzLmx7VTcAqpuQe1U3AKouB5VRcAqi5J5VVuB4SouByXISATc5aJAN3SVw6/Tet1BLf7EHOGCtqyDtjMynKVK2rM3Ic2GyGV4aMMXHcPqujhcNKvUyr6vovzYynNRVy3RRhrQ1ooAKBevhCMIqMdkc9tt3Z2rEAgAQAIAEACAErTA2RrmPAc1woQcwoaTVmRJKSszLdZNAPsj83RuPYd/S78Q8cd4HPq0nB9xya9B033FfdEW3tvGbfVv0WNrC1rbHL2NeN/mD6IsmRZMhNKWQtv3eS2w08ryvmZ2cWeaGtohmilN4Y4E76YGnGhK3xdF16E6a3aaPR4TEKaU/ua/Z7Q17Q5pDmuFQRgQvmlSlKnJwmrNbo7qaauhYOWTiSdbSiwHtUAFUXAKouAVRcDzaQB4XIsBwXK6iBw5yuokCBq4VOBy5ZO+iZlT+Gk1z5kXuABOCIQcnoQ3YUaynNO06SiZuVxWzwOkcGtF/gBvPBOUKE608kEUlJRV2Wqw2NsTdkd5zJXq8Nho0IZY/V9RCc3N3Y5TBQEACABAAgAQAIAEAI2uyslYWSNDmuuIP7uPFQ0mrMrKKkrMzbWPVt9lJc2r4ibnZt4P3c8DwwSNSk4eBzK1B09VsV2Wzg3i47x671i0LONxjarPJn2gN30VGmZyiyEtdmLbwLsxu/wBk5Qr3+WW5ehWlRldfVExqtrGbMdl9XQuN4xLD8zfUeuKXFeFRxcc8NJrz7n+j/Q9JhMWmrrb0NIgna9oc0hzSKgi8EbwvDVKUoScZKzW6OqmmroVDlnlJOttRlJPdtRlANtGUDwvU5QPC5TlIEzMK0F53C89AtYUJy2QN2PDXg3neeg9StlQjDty+i1ZXN0ORU3Zjpz5IdFp2WoXOhHTHPzyPp0TNOj8uWRRy6ClUxGKWxW4tY7G+U0bhm44D6ngnMNhJ15WjtzfT86Gc6iitSz2KxtibRvecyeK9Ph8NChHLH6vqJTm5O7HC3KAgAQAIAEACABAAgAQAIA8e0EEEAg3EG8EbigCmae1NxfZuZjJ/7CcOR65JWpQ5xEauF5w+xTZYnNJa4FrhcQQQRzBSzVhJqzsxNzAcRVQRYgNK6GLaviFRmzdxbw4JqnW5SCEpUpZofYNXdYJLMaXujJq5m78Tdx8D4pXiHDKeMV9prZ/o+708ju4PGqS0+qNI0dbGTsD4nBzc6Yg7nDIrxtfA1qMss1qdaNSMldDmh3FLujLoWzIL9x6Kvw5dPIm4X7j0R8OXTyC4UO4qyoy6BmRw2GpIIqcRUmmybsK0uPmE3CElDSKv3lGxYRmlK0G4Cg8EOnUl2pEZkAjAV40IoHJnjjeOnqPXqt7aFQN9AN481ZRbdkRclrBoUuvkuHy/ePPd+8F2MLwuUvmq6Lpz/b18BeddLSJOxRhoAaAAMgu7CEYLLFWQq227s7ViAQAIAEACABAAgAQAIAEACABAAgBjpTRENoFJG1OThc8cj6YKkoRluZzpRnuimaU1MmjqYT71u65rx3YHu6JaVBrbUSnhZLs6lclicw7LgWuGIcCD0KwatuLNNaMi7fohsh2mHYfvGB5j181rCq46FbNPNF2ZFi32qxv2gNk4bQ+Fw3HI8itKkKdeOWSv6obhxGpDdFu0Fr1DLRs/2L95/wAM/q+733cVwsRwycNYarz/AH+n2Onh+J06mk9H5Fsa8EAg1BwIvB5LmuNjo3ue7SMoHm0jKBw/IjEeIzH74KbAe7SmwAxpcaAEncBUq8abk7RV2Q2luSNm0I917+wOrvoF0qHCqktZ/KvMxlXS21JqyWFkXwi/eb3dfouzQwtKj2Fr15i0qkpbjlMlAQAIAEACABAAgAQAIAEACABAAgAQAIAEACAELXY45RSRjXj8QBpy3KHFPcrKKlo0QFs1LgdfG58Z3V229HX+Kxlh4vYXlhIPbQhrVqPMK7L43jjVpPdQjxWbw8lszGWElyaK/bfZzK7+BTix8dOhPopSqrlcweEn0OdHaj6SgP2D5Ix8pMTmd7S+ngs6mHjV7cPM2pRxNLsP0sXTQ+gbXT+8yQ8Nhjtrvq6nRKy4RF7O3n7HUpYir/2JfQkDoF3zj+X/AHWf+jy/v8v3N/4hdDpmgN8nRtPVWjwdf1T8v3IeI7h1DoaJuILuZ9BRNU+GUI7pvx/axR15MfRRNaKNAA4CidhCMFaKt4GTbe52rkAgAQAIAEACABAAgAQAIAEACABAAgAQAIAEACABAAgAQAIAEACABAAgAQAIAEACABAAgAQAIAEACABAAgAQAIAEACABAAgAQAIAEACABAAgAQAIAEACABAAgAQAIAEACABAAgAQAIAEACABAAgD/9k=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1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AutoShape 14" descr="data:image/jpeg;base64,/9j/4AAQSkZJRgABAQAAAQABAAD/2wCEAAkGBxIREhQUEhQVFRUVFhcVFhcXFRQUFBcVGBUXFhcVFhcYHCggGBolHBcUIjEhJSkrLi4uFx8zODMsNygtLisBCgoKDg0OGhAQGiwkICQsLCwsLCwsLCwsLCwsLCwsLCwsLCwsLCwsLCwsLCwsLCwsLCwsLCwsLCwsLCwsLCwsLP/AABEIAOEA4QMBEQACEQEDEQH/xAAcAAABBQEBAQAAAAAAAAAAAAAAAwQFBgcCAQj/xABFEAABAwEEBwUFBgMHAwUAAAABAAIDEQQhMUEFBhJRYXGRIoGhscEHEzJS0SNCYnKC8EOSwhQkM3Oi4fFTstMVFzSjs//EABsBAAIDAQEBAAAAAAAAAAAAAAAEAQIDBQYH/8QAOREAAgECBAMGBQIFBAMBAAAAAAECAxEEEiExBUFRMmFxobHREyKBkfDB4RQjQlLxFTM0QyRiggb/2gAMAwEAAhEDEQA/ANxQAIAEACABAAgAQAIAEACABAAgAQAIAEACABAAgAQAIAEACABAAgAQAIAEACABAAgAQAIAEACABAAgAQAIAEARdv1issFfeTMBGIB23fytqQqOpFbsZp4StU7MX6epAWv2jWZtzGSPPJrQepr4LN4iPIdhwes9ZNIjJvaTIfgswH5nk/0hUeIfJDEeDw/qn5fuxnJ7RLZlHAO5xP8A+ir/ABE+42XCMP1l5ewl/wC4tt+SD+V3/kUfxE+4t/pGH6y/PoLw+0u0D44Y3fl22+rlKxMuaKS4NSfZk/rb9iTsntOhP+LC9n5XNf57KusSuaFp8FqLsST8dPcsOj9brFNc2ZoO59YzXcNqgPctY1YPmI1cBiKe8ftr6E2DXBaCZ6gAQAIAEACABAAgAQAIAEACABAAgAQAIAEACAE7RO2Npc9wa0YkkADvKhu25aMXJ2irspum/aDHHUQN2z8zqhnc3E+CwnXS2Orh+EzlrUdu5b/n3KTpTWK1WivvJSGbq7DKflGPel5VJS3Z16OEo0uzHX7v7kFLbom5l54YfRZuSHo0pvuG79Ln7rQP3uCrnNVhurG79IyHMDkPqozs0WHihM2uT5j4KMzL/Bj0PP7U/wCY+CjMw+DHodC1v4Hu+inMyHRidi27x0U5iro9BRs4OB9FNyjptEporWG02Y/ZSuaPlrVve01aeivGpKOzFa2DpVu3FP1++5e9B+00GjbTHT8cfqw+YPcmYYn+44uI4K1rSf0fv+eJfNH6QitDduF7Xt3g4cCMQeBTMZKWqOLVpTpSyzVmOlJmCABAAgAQAIAEACABAAgAQAIAEACAGVs0tZ4TSWeKM7nyMYejiozJFJVIR7TS+pk+uum3SWiUe82o2Oow7VWAUxbS414XlI1Z3kz1vDqEVRjKK3V/EjdG6PfKA/4WnBxFXuG9rcGjcTXkqRjfUaq1VB5d35fXqIay6LiiiDttxftADadXa33YCmNyipFJGuDqznO1tPQrKwudRRPVFy6iCi5bKCLk5QRcMoIuRlBTcjKCLlXE6bIQpuZuCFGyq1zJwJHRemZYHh8b3McMwfA5EcDcrxm07oWrYaFSOWSujUtV/aDHNRlpox2AkF0Z/N8h44ck7Trp6SPN4vhMqfzUtV05/v6+JeQapg4x6gAQAIAEACABAAgAQAIAEAJ2idsbS97g1rRUuJoAN5KhtJXZEpKKuzONadeHu2mwVYwA34SOG85sG4fFhWnwlGpiHJ5YnJxGNb0hovP9vXw2Mimmklkca7LampzJremoU4xVhjDYKnkUpq7epMnQ0j7OJmu2hQ1bQ7QDSQSN+FcknWpu7aPoHCq9ONGnTtaySJeXWtgjHu2HbpShpsNNN4N45eCq6ytoMR4dJz+Z6eZWbVaXyuLnuLnHPhuAyCXcm3dnWp0owWWK0ElW5sogi5ZRBRctlBFycoIuGUEXDKCLkZQU3KuIKblHEFNzNxCqm5m4isE5aVZMxnTuX7UvXZ9npHIS+Hdi5nFnD8PSmbVKtl0exwsfw2NX5o6S9fH3NbstpZKxr43BzXCoIwITqaaujzE4ShJxkrNCqkqCABAAgAQAIAEACAE7TO2NrnvcGtaCXE3AAYlQ2krsiUlFXZlmtesb7S8NbVrAaxsz4SSD5zk37uOK5tas5v8APuzi4nEuo7Lbkv1f6LkV+WwOdDI8fC0Gp+Y1pdvxWdOOqYrkbi2QOi7CbRNHE24vcG13DEnuAJ7l1kekg7xTXRGlWvRjLMWxxijC27OpFzieJq08yUvVVnc7mAnmpZej9dfcyqUDads4VNOVbvBcxnt4Rdlfc4VbmyiCguoknozQNotFCxh2fmd2W9Tj3VV405S2Fq+MoUdJS16LV/niWOyaij+LKTwYKf6nY9FusP1ZzKnGX/1w+/svck49T7IMWudzef6aK6oQFZcVxL2aX09zt2qVk/6ZH63+pU/Ah0KrimJ/u8kM7TqPAa7D5GHjR46UB8VR4ePJm8OMVV2op+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/P8lolsoMZYAAC0tAyF1yZcdLDjinHKUPVhnuNJRB13ac0V/ExzW99SAmaUs0UxzBTzUknutPY0HWyyPlsz/dkiRgL2UxqAQ5ve0uHOhyUV4uUHbc7fC68aWJjn7L0f6P6O30MXC459ISFrLZnyuDI2lzjgB+7hxUJNuyCc404uU3ZIvugtUo4qOmpI/d9xvIfePE9E5ToJas87i+KTqfLT+Veb9h/pnWSzWW6R9XD+GztP6YN7yFs2kc6FOUtip2z2iSOqLPAB+J5LvBtAOpUJt7IvKFOnrUkkRc2tmkXG6RrBuayP1BKt8OoY/wAXg1zv9GJDWfSQ/jE/piPm1R8OoSsXg3z9R9ZfaBamH7VjHjkY3dRd4KrclujeNOlUV4Sv4O5adDa62W0ENcTE85Ppsk8H4daKVJMpOjKJLaV0PDaRSRt+Thc8cj6G5ROEZbl8Pi6tB3g/pyM909oCSym/tRnB4F3JwyKSqU3DwPTYTG08StNJdPYiFQbaPFJm0CsYyiCsjKSFLPMWlWTF5wuav7M9ZL/7NIbnXxE5OxLORxHGu9O0Kn9LPMcWwf8A2x+vuaQmzgAgAQAIAEACAKvrvpf3bBAx2y+UEvcMY4R8TuBPwjvOSWxFSyyrn6CeLq5VkW78kZowiRxeRSNgAa3KguazvzXP3d+RyO078kTmrTqiRxxJFehWtLmzfDvdk5tLYYuVLXLRjgRaIrnMIcaZEGod3G/qrUpZZdzJoz+HUvyej/QuuitIttELJW4PbUjc7Bze4gjuTZ1TMNZ9BOitZjjaSJTtRgfiN7dwoa8hQrkV6TjUsuex9F4Tj41sGpzesdJfTn9V53LloHQzLJHkXkVe/wAaAnBo/wB0xTpqCOPjMZLEz7lsvzmVDWnXV8hMNjJDcHSi5zvyfKPxY7qZzdt2RmoQpxz1HZFVhsd9Xdpx77/UreFBLfU5eJ4nOfy0tF15/sSMVjJ3N5/QJ6lh5z0ijjVq0afzVH9xw3R7c3nuZ9SnFwyfNnPfFaKegjPZWtzd/KPqsK2DlT3HcPiKdfSD16c/sN9gHAg8MPNLODGmnB3Q1nsI/KfDol50E9tB/D8Uqw0n8y8/v7kxq5rVNYyI5ayQ4Uxcwb2E5fhPgl2pQdmdaEqWJjmpvX83NMhlitMQc0tkjkHcRuIyPDEEKdGjNOVOV1o0Z3rPoI2V9W1MbvhO4/KePn1SNWnkfcerwGMWJhZ9pb+5CrIcaPFYzkgVkYyR4rIwkiQ0XayxwoaEEEHMEYELRPkKVqaaN51T04LXCHH423PHHemsLXz3py7UfNcn+j7/AKHicZhvgVGuXIm04KAgAQAIATnmaxrnuIDWgucTgGgVJPcobSV2Q2krsxzT+knTOc8125yHbObYhdFH0vPHa3rk1JuTv19ORwa9Rzd+b9OS/O8a2gbIbGMr3cXH6BVemhnLT5Rzo21uiJpeDiPJTGWUmE3EczWp0mJu3DD/AHUuTZaU3Lcc2edwbs3FpyKlSa0JUmlYaaHtP9hl2Hf/AB5ndk5RS7juafQbin6NTMrPc62FrZ45Xui12iJpIcQNptdk0vANNoDdWg6K843Vzq4Wu6cst9Hv+n2M41+1hdI82SE3D/GcMz8ldwz3m7K9XWTyo7qcKMPi1PoVqzWcNHmcydwTtGjbRHAxWLlXleWi5LkvzqSNjsb34AgDGmP6nei6tDA856d3M42I4ooJxoK768l7+niTdl0OQAXdkbs11IyjFZYI4jhUqvPUeo8bo4ZKc5dUEeSaOG5GZPQn4NtUQ9s0I3EVHLDxSzwdKTutPAa/1HEwVnaXjv5WGf8AZw0UpUcfTd3Ilg6eW1jFcQquV727hlabMKHNudcRz+q42Jwrhvqju4LHNtSi7SX5+Icas6ddYJKOq6B57Q3H5x+LzHIU5couD7j1dCvHFw6SW6/OXoaO6Sz26FzWPa9rhi0guacQaYtI3FRJKasaUak8PUU1ujMbbZXRPdG8Uc00P1HA4rnNOLsz2dOpGrBTjsxBANHisjGSBWRhJA00NVZGEkXjUTTZhmbfc+6nGlad4Dhz2VhipSpZcRDeO/fF7r2OBxPDqUbm0RSBwDheCKjkV3YTjOKlHZ6nlmmnZnauQCABAFW1+tlImQA3zu7X+Uyjn9TsN/UUtiZfKo9fQTxk/lUOvot/YzaCX3kr5T8Lbx5N8L+a56d25HITzSchFriSScSaqpTcdRBWLDuIKSyHcQUlkOW6PbaPsnCrX3HgMajiMe5aU75lY2otqasJ6Atb43yWOc1kg+B3/Uiu2XcwC3uI3FdJO524u6uVXW7QEdnkEkYIZITtXl1H43E331w4FTSpJysjTE4ucopzd7bEbo6ze8eBh6NXbo0401ex5yvWnUdr6Fos0jI3Bgb2WjLN5pQnu8+CZUG43/LC8ZJSstl6j+GMuNT++AQ2oqyN0rj+OyrFzNFE9ksqhTBxI612ZbwmZyiV3SFnomFqhCpHK7kXPCQNoYYcjuKRq5W3B7/oNUG1aSI6VgPI5ei4lakou3I9HhsRLScXZoZusIrUGn73pN4fozuU+Lu1px+3seOsr8dup4kqjwzfQYhxqEdlJeH+Uee6lGBr3181m8K+g3T47D+9rxV/cPeyDFte76LN4drkx6nxeMv6ovy9j1ttGYos/hjaxie6FmTNOBUWaLfEhLZj2zTOa07PxN7bfzNO03xAVsqknF7PQTxlPNTZu+pOlRPC2mBa2Rv5XCpHcT4rHgtZpTw094PTw/z6o8bioWeYsa7ooCABAGW686Q2rRaHA3RNbZ2fmI25COPbA/QudiJ3k+7Q4+MqXnJ9NCtkbELW5vO0eX72UvtET2gl1OYlUqh5ErFkO4lJZDuJWLondXo6vJ3DxP8AwVtRWozh181yse0G1CG32aRtzmxtL+LNt4p02wnIPkPUqizuHdcgNd9I+8tPugezEKc3kVcelB3FP4ZcymLlpY70IA1hcc/IfsrqJXaRxpOybHujRU1OJvTctEZUNdSyWNiUmx6KJaCNKyZqkezRKIyBoirYxNQZlJFc0oxOQE660IezyUJabw4UISeOheOZboMHLXK+ZHGY2eWraEEUo4VBBwr3rl1ZZ43O1hvldix6pWmK0Whsc0UZa7skbOO12RfkQ4tXGxtWdPI4vS9n9tDqU4qSl4Fp0p7P473RbFBfsuGyf5m49AqvHxhByqLRa6exCp3dkVa26pluMbxxadsetFajxPCVtI1Ffo9H52CVGcd0Qs2hiPhcDwNxTxmR9osbm/G27lUdVDSe5eFScOy2vBiNn0bHI6hq2oOG/kVm6MWO0uJ1476+P7CFsY+zu2Q/aqMacB9UrUpZLHRjxSdWLSVvM0r2RaTpEwE/4cjoz+V9HDuBd/pXGnP+H4hCfKVk/rp7MRrRzQaNfXqTlAgDxzqCpwCAML0nOZWsOc8skx/W8keDvBcabvbvdzztWWa3e2znSL+2AMGgD1+iie5Wo9bHkSgqh3ErFkPIlJYdxFWLIsmrg7LzxHkfqmKOzHcNsyh+0XtW9rThsRN7i4n1KYhuXpf8r/5KdPNtyOkP8Rz3dZHH1C6GGerRfE63J6zvpD3eZXXpdo49bsj/AEXImpGVBllsciTmh6LJaGZLSibJnssyiMQbIq1yJmCMpMrmlJE5BCVdkBI6hHMLHEaxZXDr5kMtMuq0HMHz/YXClod6juO9W7RsWiJ3EHp2vQLl8QX8hvo0/M6dDt26n0BKLjyK5lVXhJdzLx3RCleLZ0BtarFHJ8bGu4kX9cVrRxleh/tTa7r6fbYiVOMt0Q1r1Xjd8DnMO49pvjf4rsUP/wBLXhpVipeGj9vIwlhIvZ2K7bNWJYjtNYHcWY/y49KrvYbjmEr6N5X/AO2nnt6C08POPeUnWUdscv35J/EapM1wu7LF7LpTW0typG4c+2D6dF5vjEdIPx/QcN7scu2xjvmaD1C9Rh6nxaUZ9Un9zjzWWTQstipG6zTmOyWl4xbDIRz2DTxos6rtBvuMq8stOT7mYzMPt4WZMjaO8An6LlPtJHBl20uiELS+sjudOlyq9zOT+ZisRQSh3EVJZDuMqxZDuNyksiyatP7LxxB6g/RM0dmOYZ6MpPtLZsWyN+RjYa8WvcD4U6piO5eLtio96ZRtmjG/hc5p6pqjK0xiqrtolbNNWOn7xXZoy1ORXhoPrFPQp9ao56eWRYbHallKI9CdySjtSwcDZSPX2pCpg5Eda7UtowMpzsV63WipW2yEZyzMippEjiJ6WHMNDUj7XLUFcqaOxS3Hehh9pH+/ulcvHf8AHn4HRodtH0TJcDyPkuVVeWnJvkn6GkdWiGK8YzoHhWbJOSs2SIvVogQGsWrcFsHbGy8YSNucOeThwPguphMfWoaRd49Ht9On0K2V7kLqhqzLYpJi9zHNcGtYW1qaEkktI7OV1SncbjYYiEVFNNXuQazq8+tnZw2h0caeFF6bhEs2EhfldfZs5mIVqjJJdIxIDXx1NH2n/Lp1IHqscR/tS8BfFu1GXgZIXVtbuAH/AGt+q5l/nOHf+axpIe278zvMrN7mb3YvE5SSh3E5WLIdxuUlkOY3KxYndW56SFvzN8Rf5VW1F62GcNL5rDD2oWDbgjlH8Nxa78r6Cv8AMGj9SZTszTEPK41P7X5GaBo2ntOEgEg5m51OTgei2d7poeq8pIRieWkg5LpUKolXp3V0SMMq6lOocmrSH9ntZCYumYJyiP49JKMpqq56/SSMoOuMLRbCVN0jJylIYTTLCpUsbUqV2Rk81Vy6tS7OvSpWVhq41u3pSctB2nHUs2ptj97bIWD5qn8ox8Fzca/5VurS87+iHKXav0NztjqMPG7quFxCeTDy79Pub0leSIsryrHTkrNknJWbJEnq8QG0hNQBnxpkT6JqjTzu1yrdhF/G4/vAi4rVwcdyLlp1XP2P6nei9jwN/wDi/VnOxXbJddgXIHXxldH2n/Lr0IPoscR/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/ePcsW7myVjVfZLoUgPtTx8X2cXIHtu69n9Llz8XK8lHp+fniaw2LxpCS8N3Xn9/vFeW4tWvJU1y1fj/j1HKEdLjIrisYPCs2ScFZskSerxAQOPIOPhs/1J2hopPu9dCkhB/75q0Hy5Ay06rj7Dm530XsuCK2FXi/U52J7ZLrri5G6yQGSyWhgxdDIBz2DTxos6qvBruMq0c1OSXRmExSfbNPzAeLKLjp/Nc84n89zy33SHjQ+FPRRLcifaCNyAQ6jepJQ5jepLDhj1YsLsegks+rWkaj3TjeL28RmO7H/AITNGf8ASx3D1L/KxLXDV7+1sD47p4x2ThtDHYJyvvByPNMJ2NakHdTh2l+WMttdmcXOo0tlBO3HShc7MtGTt7c8RuTdKtZWN4SjXV1o1uiLM2RW3xET8Jo8EqFUsDpX3OxaFdVmUeHR4bSoddgsMhJ0xKzlVbNo0UhMuWTZqoi0FnrecPNVuWLVqhq0+3S7Iq2JhHvX7h8jfxnwx4HGtVVNd5ZK5tzGMhja1gDWMAa1owAAoAFxMTiFSg6kv8s3hG7siOe6pqc15GpNzk5S3Y+lZWOCsmSclZsscuVAEHlaRAQJx7h6nyanI6Un3v0KPcQepiBcdX2Us7ONT1cT5L3PCoZcJDvu/u2zmV3eoyRXRMTwitxQB876SgMMzmZxPcz+R5A8AFw5LLK3Q8xUjkm10foKaXb8Lhnd6j1RPqFVbMaRvVTMcxvUlkOI3qSw4Y9STcWbIpJF4py0gg0INQcwVKdiydtUXLQ2lmztobnjEb/xDh5JynUzLvOjSqqa7xrrHq1FaxU9iUYPAx3B4+8PELS9iZ07vNF2fUzzTmgZYj/eYyRlPHeeG0cHfqAPFaqp1NI4tx0rK3etv2IT/wBEc6vuXtkplQscOYN3itExyMozV4u43k0VO3GJ/cNryqi5aw3dA8GhaQdxBHmpuFjptlccblFwHNnsl4ABc43AAVJPBoxUNkl81b9nc8xD7TWGPHZu984bqYM77+CWqYmMdI6sso3NSsNjis0YjiaGRtwA8ycSTvN5XNrVlFOc2axjyQ0tM20eGQXlsZinXnfktl+cx2nDKhEpJs0OVmyTkrNknDyoQCDytoogb1u51PXDwATc9LR6L1KiT1KXQC/WWLYY1vytA6Ci+i0afw6cYLkkvsciTu2xVaFQQBjXtP0aYra54HZma143bQGw4f6Qf1LlYuFql+pwsfTy1b9SBYPeQ0zb5jDwuWO8RbtRIwFZmIsx6kkcMepLXF2SKSRZsikm4o2RBNxWK0FpBaSCLwRiFKdiU2ndFo0VrM11Gzdl3zfdPP5T4ckzCunpIdp4lPSRLWzSMcbaucDUXAUJcOAzHHBMJX2G4rNoim22aMuL2xsiGeyA2vFxwJW0Y2GqVGNO7W7Ids01qkENlaXOOYuoMzX7reJRKSirs1LXZPZW2g97aHbVLwxgABzAc4mvOg5JR4voi+QlrH7NrCz4/ey/nk2R/wDWGrN4qb20JyosmjtFQWcUhiZHvLWgE83YnvWMpyluyyQvNOG447kliMZTo9p69Fv+xpGm5EfPMXY9F57E4qdd3ltyQ1CCjsIlKNlzwqjZJyVm2SclUZIk8q0UA3nOW+76npVNUY3lqVYk8rS+Z3IHOhrP7yZgyBqe6/6dV0+GUPi4iK5J3+2pjWllgy7L3BzAQAIAqXtJ0V76y7YFXQna47Bud07Lv0pbFQzQv0EsdSz079DJbG4xv2Tnd35Fc2OjscWOjsI6Qg2XXYG8eoVZKzKzjZjYFVKCjJEE3FmyKSbirZFJNxQSKSbnQkQFzuDak+HDN2XIbz4DwTVHDuWstEN4fCzra7Lr7DuWRkLak08XOPr5LoRioqyO5TpxpxyxQ20bo6fSL6N7EIPacfhHD8buGA4JLG8QpYSPzavklv8AsjenTlPY1TQFgs9jj93C0j5nGhe873HPlgMlxJcYp1HeSf59Tf8Ah2iTNsbx6KHxSh3/AGJ+DITdbhkOqwnxaP8ATF/XT3LKg+bEJLU4505JGrxCtU0vZd3vuaRpRQhVINmp5VVbA8JVGyTxUbJOSqNknDioSAReVrFEDcmpr3D1Pp3FNJZY26+hAmb1eEbuxDLHqxZqBz/0jzPp0Xq+C4fKpVPov1/T7CGJnsieXeFQQAIA5ljDgWuFQQQQcCDcQhq5DV1ZmIazaFMEz4vlNWH5mG9p/eYK5NWnllY4Fejkk4jEUlZQ4jwO9U7SM+0iKkYQSDiFk0YNWOFBB0HIA7bIgm5176mKsk27Ike2Gxuk7T6tZkMHP57m+a6NHDKOstzp4TA5vnqbdBzb9IshGy0AkC5ouDRx3ck2dhJJWQ81f1UktRE1q2mxm9rcHPH9DPE+K4PEuNQo3p0dZc3yXu/Jc+gzSw7lrLY0OzwtjaGMaGtaKAAUAHALyM6kpycpO7fMeSSVkKKtyQRcAUXAKqLgeVUNknlVRsDxVbJOSVRsk5cVG4CTnLRIBvI7Id/AfVMU4rtPYqxNxV9W7kCkMRJAF5JAHM5J6hRbaS3ZnKXMutkgEbGsGQ6nM9ar3NCkqNNQXI5k5Zm2LLUqCABAAgCsa96E9/F7xgrJECbsXMxc3iRiO8ZpfEU8yut0KYujnjmW6MolYWnbb+obxvXOatqcdq2qPLVZxIKtxyO/gUNXIlG+qIpzaYrIxsc0QQcuNBUqYwcnZBYktEaO2qSSC7Fjf6iurRoKmu87GCwat8Sf0HWlbW/abFECXvwoKu4Bo33HlRaznGEXKTslu2dazeiLHqxqc2Kktpo+TEMxaw7z8zvAccV47ifHZVr08PpHm+b9l5vu2HqOGy6y3LhVeeuNBVTcgKqbgFUXAKqLgFVFyTxRcDyqq2B5VVbJOSVG4CbnK6QDeSTIY+XNbwhzexAmbv34rVu5B0xmZTVKnbVmcmTmrtjqTIcBc3nmfTqvR8Iwt38aXLRfq/0+4piJ/wBKLAu+KAgAQAIAEACAM0121f8AcP8Aexj7J5vAwY85cGnLpuSNelld1scvFUMjzLZlQczYNR8JxG7iOCVtYRtY4tNmDxUY5HeoauRKKZGSRFpoQs2jFqwytZvA70/g4qzl9DWhFOcU+qJ/QVsMgEZveKBv4hgBzCbnOMIuUnZLV+B6dK+iNA0VoqOHtUBkIoX0vpjsjcPNfO+J8Vq4ydtoLZfq+r9OR06VFQXeSVVzLmx7VTcAqpuQe1U3AKouB5VRcAqi5J5VVuB4SouByXISATc5aJAN3SVw6/Tet1BLf7EHOGCtqyDtjMynKVK2rM3Ic2GyGV4aMMXHcPqujhcNKvUyr6vovzYynNRVy3RRhrQ1ooAKBevhCMIqMdkc9tt3Z2rEAgAQAIAEACAErTA2RrmPAc1woQcwoaTVmRJKSszLdZNAPsj83RuPYd/S78Q8cd4HPq0nB9xya9B033FfdEW3tvGbfVv0WNrC1rbHL2NeN/mD6IsmRZMhNKWQtv3eS2w08ryvmZ2cWeaGtohmilN4Y4E76YGnGhK3xdF16E6a3aaPR4TEKaU/ua/Z7Q17Q5pDmuFQRgQvmlSlKnJwmrNbo7qaauhYOWTiSdbSiwHtUAFUXAKouAVRcDzaQB4XIsBwXK6iBw5yuokCBq4VOBy5ZO+iZlT+Gk1z5kXuABOCIQcnoQ3YUaynNO06SiZuVxWzwOkcGtF/gBvPBOUKE608kEUlJRV2Wqw2NsTdkd5zJXq8Nho0IZY/V9RCc3N3Y5TBQEACABAAgAQAIAEAI2uyslYWSNDmuuIP7uPFQ0mrMrKKkrMzbWPVt9lJc2r4ibnZt4P3c8DwwSNSk4eBzK1B09VsV2Wzg3i47x671i0LONxjarPJn2gN30VGmZyiyEtdmLbwLsxu/wBk5Qr3+WW5ehWlRldfVExqtrGbMdl9XQuN4xLD8zfUeuKXFeFRxcc8NJrz7n+j/Q9JhMWmrrb0NIgna9oc0hzSKgi8EbwvDVKUoScZKzW6OqmmroVDlnlJOttRlJPdtRlANtGUDwvU5QPC5TlIEzMK0F53C89AtYUJy2QN2PDXg3neeg9StlQjDty+i1ZXN0ORU3Zjpz5IdFp2WoXOhHTHPzyPp0TNOj8uWRRy6ClUxGKWxW4tY7G+U0bhm44D6ngnMNhJ15WjtzfT86Gc6iitSz2KxtibRvecyeK9Ph8NChHLH6vqJTm5O7HC3KAgAQAIAEACABAAgAQAIA8e0EEEAg3EG8EbigCmae1NxfZuZjJ/7CcOR65JWpQ5xEauF5w+xTZYnNJa4FrhcQQQRzBSzVhJqzsxNzAcRVQRYgNK6GLaviFRmzdxbw4JqnW5SCEpUpZofYNXdYJLMaXujJq5m78Tdx8D4pXiHDKeMV9prZ/o+708ju4PGqS0+qNI0dbGTsD4nBzc6Yg7nDIrxtfA1qMss1qdaNSMldDmh3FLujLoWzIL9x6Kvw5dPIm4X7j0R8OXTyC4UO4qyoy6BmRw2GpIIqcRUmmybsK0uPmE3CElDSKv3lGxYRmlK0G4Cg8EOnUl2pEZkAjAV40IoHJnjjeOnqPXqt7aFQN9AN481ZRbdkRclrBoUuvkuHy/ePPd+8F2MLwuUvmq6Lpz/b18BeddLSJOxRhoAaAAMgu7CEYLLFWQq227s7ViAQAIAEACABAAgAQAIAEACABAAgBjpTRENoFJG1OThc8cj6YKkoRluZzpRnuimaU1MmjqYT71u65rx3YHu6JaVBrbUSnhZLs6lclicw7LgWuGIcCD0KwatuLNNaMi7fohsh2mHYfvGB5j181rCq46FbNPNF2ZFi32qxv2gNk4bQ+Fw3HI8itKkKdeOWSv6obhxGpDdFu0Fr1DLRs/2L95/wAM/q+733cVwsRwycNYarz/AH+n2Onh+J06mk9H5Fsa8EAg1BwIvB5LmuNjo3ue7SMoHm0jKBw/IjEeIzH74KbAe7SmwAxpcaAEncBUq8abk7RV2Q2luSNm0I917+wOrvoF0qHCqktZ/KvMxlXS21JqyWFkXwi/eb3dfouzQwtKj2Fr15i0qkpbjlMlAQAIAEACABAAgAQAIAEACABAAgAQAIAEACAELXY45RSRjXj8QBpy3KHFPcrKKlo0QFs1LgdfG58Z3V229HX+Kxlh4vYXlhIPbQhrVqPMK7L43jjVpPdQjxWbw8lszGWElyaK/bfZzK7+BTix8dOhPopSqrlcweEn0OdHaj6SgP2D5Ix8pMTmd7S+ngs6mHjV7cPM2pRxNLsP0sXTQ+gbXT+8yQ8Nhjtrvq6nRKy4RF7O3n7HUpYir/2JfQkDoF3zj+X/AHWf+jy/v8v3N/4hdDpmgN8nRtPVWjwdf1T8v3IeI7h1DoaJuILuZ9BRNU+GUI7pvx/axR15MfRRNaKNAA4CidhCMFaKt4GTbe52rkAgAQAIAEACABAAgAQAIAEACABAAgAQAIAEACABAAgAQAIAEACABAAgAQAIAEACABAAgAQAIAEACABAAgAQAIAEACABAAgAQAIAEACABAAgAQAIAEACABAAgAQAIAEACABAAgAQAIAEACABAAgD/9k=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1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AutoShape 16" descr="data:image/jpeg;base64,/9j/4AAQSkZJRgABAQAAAQABAAD/2wCEAAkGBxIREhQUEhQVFRUVFhcVFhcXFRQUFBcVGBUXFhcVFhcYHCggGBolHBcUIjEhJSkrLi4uFx8zODMsNygtLisBCgoKDg0OGhAQGiwkICQsLCwsLCwsLCwsLCwsLCwsLCwsLCwsLCwsLCwsLCwsLCwsLCwsLCwsLCwsLCwsLCwsLP/AABEIAOEA4QMBEQACEQEDEQH/xAAcAAABBQEBAQAAAAAAAAAAAAAAAwQFBgcCAQj/xABFEAABAwEEBwUFBgMHAwUAAAABAAIDEQQhMUEFBhJRYXGRIoGhscEHEzJS0SNCYnKC8EOSwhQkM3Oi4fFTstMVFzSjs//EABsBAAIDAQEBAAAAAAAAAAAAAAAEAQIDBQYH/8QAOREAAgECBAMGBQIFBAMBAAAAAAECAxEEEiExBUFRMmFxobHREyKBkfDB4RQjQlLxFTM0QyRiggb/2gAMAwEAAhEDEQA/ANxQAIAEACABAAgAQAIAEACABAAgAQAIAEACABAAgAQAIAEACABAAgAQAIAEACABAAgAQAIAEACABAAgAQAIAEARdv1issFfeTMBGIB23fytqQqOpFbsZp4StU7MX6epAWv2jWZtzGSPPJrQepr4LN4iPIdhwes9ZNIjJvaTIfgswH5nk/0hUeIfJDEeDw/qn5fuxnJ7RLZlHAO5xP8A+ir/ABE+42XCMP1l5ewl/wC4tt+SD+V3/kUfxE+4t/pGH6y/PoLw+0u0D44Y3fl22+rlKxMuaKS4NSfZk/rb9iTsntOhP+LC9n5XNf57KusSuaFp8FqLsST8dPcsOj9brFNc2ZoO59YzXcNqgPctY1YPmI1cBiKe8ftr6E2DXBaCZ6gAQAIAEACABAAgAQAIAEACABAAgAQAIAEACAE7RO2Npc9wa0YkkADvKhu25aMXJ2irspum/aDHHUQN2z8zqhnc3E+CwnXS2Orh+EzlrUdu5b/n3KTpTWK1WivvJSGbq7DKflGPel5VJS3Z16OEo0uzHX7v7kFLbom5l54YfRZuSHo0pvuG79Ln7rQP3uCrnNVhurG79IyHMDkPqozs0WHihM2uT5j4KMzL/Bj0PP7U/wCY+CjMw+DHodC1v4Hu+inMyHRidi27x0U5iro9BRs4OB9FNyjptEporWG02Y/ZSuaPlrVve01aeivGpKOzFa2DpVu3FP1++5e9B+00GjbTHT8cfqw+YPcmYYn+44uI4K1rSf0fv+eJfNH6QitDduF7Xt3g4cCMQeBTMZKWqOLVpTpSyzVmOlJmCABAAgAQAIAEACABAAgAQAIAEACAGVs0tZ4TSWeKM7nyMYejiozJFJVIR7TS+pk+uum3SWiUe82o2Oow7VWAUxbS414XlI1Z3kz1vDqEVRjKK3V/EjdG6PfKA/4WnBxFXuG9rcGjcTXkqRjfUaq1VB5d35fXqIay6LiiiDttxftADadXa33YCmNyipFJGuDqznO1tPQrKwudRRPVFy6iCi5bKCLk5QRcMoIuRlBTcjKCLlXE6bIQpuZuCFGyq1zJwJHRemZYHh8b3McMwfA5EcDcrxm07oWrYaFSOWSujUtV/aDHNRlpox2AkF0Z/N8h44ck7Trp6SPN4vhMqfzUtV05/v6+JeQapg4x6gAQAIAEACABAAgAQAIAEAJ2idsbS97g1rRUuJoAN5KhtJXZEpKKuzONadeHu2mwVYwA34SOG85sG4fFhWnwlGpiHJ5YnJxGNb0hovP9vXw2Mimmklkca7LampzJremoU4xVhjDYKnkUpq7epMnQ0j7OJmu2hQ1bQ7QDSQSN+FcknWpu7aPoHCq9ONGnTtaySJeXWtgjHu2HbpShpsNNN4N45eCq6ytoMR4dJz+Z6eZWbVaXyuLnuLnHPhuAyCXcm3dnWp0owWWK0ElW5sogi5ZRBRctlBFycoIuGUEXDKCLkZQU3KuIKblHEFNzNxCqm5m4isE5aVZMxnTuX7UvXZ9npHIS+Hdi5nFnD8PSmbVKtl0exwsfw2NX5o6S9fH3NbstpZKxr43BzXCoIwITqaaujzE4ShJxkrNCqkqCABAAgAQAIAEACAE7TO2NrnvcGtaCXE3AAYlQ2krsiUlFXZlmtesb7S8NbVrAaxsz4SSD5zk37uOK5tas5v8APuzi4nEuo7Lbkv1f6LkV+WwOdDI8fC0Gp+Y1pdvxWdOOqYrkbi2QOi7CbRNHE24vcG13DEnuAJ7l1kekg7xTXRGlWvRjLMWxxijC27OpFzieJq08yUvVVnc7mAnmpZej9dfcyqUDads4VNOVbvBcxnt4Rdlfc4VbmyiCguoknozQNotFCxh2fmd2W9Tj3VV405S2Fq+MoUdJS16LV/niWOyaij+LKTwYKf6nY9FusP1ZzKnGX/1w+/svck49T7IMWudzef6aK6oQFZcVxL2aX09zt2qVk/6ZH63+pU/Ah0KrimJ/u8kM7TqPAa7D5GHjR46UB8VR4ePJm8OMVV2op+X59iC0hqdaI72UlH4bnfyn0JWUqEltqdCjxWhU0l8r79vuV6SMtJDgQRiCKEcwsdjpK0ldbHKCriCtco4gpuZuIK1zJxO4pC01CsmYThcveo2tpsztlxJice03cfnbx3jPomaVXL4HE4hgFWV12lt7GxQyte0OaQWuAIIvBBvBCfTueUlFxdnudoIBAAgAQAIAEACAM0101i987ZYawsdRoyllab3nfGw4ZE37lz8RWzOy29X7I5GLxGZ2Wy837IgtE2AyO7RNSNpxzDTlzd5V3rCEbvUVp08z1/P8lolsoMZYAAC0tAyF1yZcdLDjinHKUPVhnuNJRB13ac0V/ExzW99SAmaUs0UxzBTzUknutPY0HWyyPlsz/dkiRgL2UxqAQ5ve0uHOhyUV4uUHbc7fC68aWJjn7L0f6P6O30MXC459ISFrLZnyuDI2lzjgB+7hxUJNuyCc404uU3ZIvugtUo4qOmpI/d9xvIfePE9E5ToJas87i+KTqfLT+Veb9h/pnWSzWW6R9XD+GztP6YN7yFs2kc6FOUtip2z2iSOqLPAB+J5LvBtAOpUJt7IvKFOnrUkkRc2tmkXG6RrBuayP1BKt8OoY/wAXg1zv9GJDWfSQ/jE/piPm1R8OoSsXg3z9R9ZfaBamH7VjHjkY3dRd4KrclujeNOlUV4Sv4O5adDa62W0ENcTE85Ppsk8H4daKVJMpOjKJLaV0PDaRSRt+Thc8cj6G5ROEZbl8Pi6tB3g/pyM909oCSym/tRnB4F3JwyKSqU3DwPTYTG08StNJdPYiFQbaPFJm0CsYyiCsjKSFLPMWlWTF5wuav7M9ZL/7NIbnXxE5OxLORxHGu9O0Kn9LPMcWwf8A2x+vuaQmzgAgAQAIAEACAKvrvpf3bBAx2y+UEvcMY4R8TuBPwjvOSWxFSyyrn6CeLq5VkW78kZowiRxeRSNgAa3KguazvzXP3d+RyO078kTmrTqiRxxJFehWtLmzfDvdk5tLYYuVLXLRjgRaIrnMIcaZEGod3G/qrUpZZdzJoz+HUvyej/QuuitIttELJW4PbUjc7Bze4gjuTZ1TMNZ9BOitZjjaSJTtRgfiN7dwoa8hQrkV6TjUsuex9F4Tj41sGpzesdJfTn9V53LloHQzLJHkXkVe/wAaAnBo/wB0xTpqCOPjMZLEz7lsvzmVDWnXV8hMNjJDcHSi5zvyfKPxY7qZzdt2RmoQpxz1HZFVhsd9Xdpx77/UreFBLfU5eJ4nOfy0tF15/sSMVjJ3N5/QJ6lh5z0ijjVq0afzVH9xw3R7c3nuZ9SnFwyfNnPfFaKegjPZWtzd/KPqsK2DlT3HcPiKdfSD16c/sN9gHAg8MPNLODGmnB3Q1nsI/KfDol50E9tB/D8Uqw0n8y8/v7kxq5rVNYyI5ayQ4Uxcwb2E5fhPgl2pQdmdaEqWJjmpvX83NMhlitMQc0tkjkHcRuIyPDEEKdGjNOVOV1o0Z3rPoI2V9W1MbvhO4/KePn1SNWnkfcerwGMWJhZ9pb+5CrIcaPFYzkgVkYyR4rIwkiQ0XayxwoaEEEHMEYELRPkKVqaaN51T04LXCHH423PHHemsLXz3py7UfNcn+j7/AKHicZhvgVGuXIm04KAgAQAIATnmaxrnuIDWgucTgGgVJPcobSV2Q2krsxzT+knTOc8125yHbObYhdFH0vPHa3rk1JuTv19ORwa9Rzd+b9OS/O8a2gbIbGMr3cXH6BVemhnLT5Rzo21uiJpeDiPJTGWUmE3EczWp0mJu3DD/AHUuTZaU3Lcc2edwbs3FpyKlSa0JUmlYaaHtP9hl2Hf/AB5ndk5RS7juafQbin6NTMrPc62FrZ45Xui12iJpIcQNptdk0vANNoDdWg6K843Vzq4Wu6cst9Hv+n2M41+1hdI82SE3D/GcMz8ldwz3m7K9XWTyo7qcKMPi1PoVqzWcNHmcydwTtGjbRHAxWLlXleWi5LkvzqSNjsb34AgDGmP6nei6tDA856d3M42I4ooJxoK768l7+niTdl0OQAXdkbs11IyjFZYI4jhUqvPUeo8bo4ZKc5dUEeSaOG5GZPQn4NtUQ9s0I3EVHLDxSzwdKTutPAa/1HEwVnaXjv5WGf8AZw0UpUcfTd3Ilg6eW1jFcQquV727hlabMKHNudcRz+q42Jwrhvqju4LHNtSi7SX5+Icas6ddYJKOq6B57Q3H5x+LzHIU5couD7j1dCvHFw6SW6/OXoaO6Sz26FzWPa9rhi0guacQaYtI3FRJKasaUak8PUU1ujMbbZXRPdG8Uc00P1HA4rnNOLsz2dOpGrBTjsxBANHisjGSBWRhJA00NVZGEkXjUTTZhmbfc+6nGlad4Dhz2VhipSpZcRDeO/fF7r2OBxPDqUbm0RSBwDheCKjkV3YTjOKlHZ6nlmmnZnauQCABAFW1+tlImQA3zu7X+Uyjn9TsN/UUtiZfKo9fQTxk/lUOvot/YzaCX3kr5T8Lbx5N8L+a56d25HITzSchFriSScSaqpTcdRBWLDuIKSyHcQUlkOW6PbaPsnCrX3HgMajiMe5aU75lY2otqasJ6Atb43yWOc1kg+B3/Uiu2XcwC3uI3FdJO524u6uVXW7QEdnkEkYIZITtXl1H43E331w4FTSpJysjTE4ucopzd7bEbo6ze8eBh6NXbo0401ex5yvWnUdr6Fos0jI3Bgb2WjLN5pQnu8+CZUG43/LC8ZJSstl6j+GMuNT++AQ2oqyN0rj+OyrFzNFE9ksqhTBxI612ZbwmZyiV3SFnomFqhCpHK7kXPCQNoYYcjuKRq5W3B7/oNUG1aSI6VgPI5ei4lakou3I9HhsRLScXZoZusIrUGn73pN4fozuU+Lu1px+3seOsr8dup4kqjwzfQYhxqEdlJeH+Uee6lGBr3181m8K+g3T47D+9rxV/cPeyDFte76LN4drkx6nxeMv6ovy9j1ttGYos/hjaxie6FmTNOBUWaLfEhLZj2zTOa07PxN7bfzNO03xAVsqknF7PQTxlPNTZu+pOlRPC2mBa2Rv5XCpHcT4rHgtZpTw094PTw/z6o8bioWeYsa7ooCABAGW686Q2rRaHA3RNbZ2fmI25COPbA/QudiJ3k+7Q4+MqXnJ9NCtkbELW5vO0eX72UvtET2gl1OYlUqh5ErFkO4lJZDuJWLondXo6vJ3DxP8AwVtRWozh181yse0G1CG32aRtzmxtL+LNt4p02wnIPkPUqizuHdcgNd9I+8tPugezEKc3kVcelB3FP4ZcymLlpY70IA1hcc/IfsrqJXaRxpOybHujRU1OJvTctEZUNdSyWNiUmx6KJaCNKyZqkezRKIyBoirYxNQZlJFc0oxOQE660IezyUJabw4UISeOheOZboMHLXK+ZHGY2eWraEEUo4VBBwr3rl1ZZ43O1hvldix6pWmK0Whsc0UZa7skbOO12RfkQ4tXGxtWdPI4vS9n9tDqU4qSl4Fp0p7P473RbFBfsuGyf5m49AqvHxhByqLRa6exCp3dkVa26pluMbxxadsetFajxPCVtI1Ffo9H52CVGcd0Qs2hiPhcDwNxTxmR9osbm/G27lUdVDSe5eFScOy2vBiNn0bHI6hq2oOG/kVm6MWO0uJ1476+P7CFsY+zu2Q/aqMacB9UrUpZLHRjxSdWLSVvM0r2RaTpEwE/4cjoz+V9HDuBd/pXGnP+H4hCfKVk/rp7MRrRzQaNfXqTlAgDxzqCpwCAML0nOZWsOc8skx/W8keDvBcabvbvdzztWWa3e2znSL+2AMGgD1+iie5Wo9bHkSgqh3ErFkPIlJYdxFWLIsmrg7LzxHkfqmKOzHcNsyh+0XtW9rThsRN7i4n1KYhuXpf8r/5KdPNtyOkP8Rz3dZHH1C6GGerRfE63J6zvpD3eZXXpdo49bsj/AEXImpGVBllsciTmh6LJaGZLSibJnssyiMQbIq1yJmCMpMrmlJE5BCVdkBI6hHMLHEaxZXDr5kMtMuq0HMHz/YXClod6juO9W7RsWiJ3EHp2vQLl8QX8hvo0/M6dDt26n0BKLjyK5lVXhJdzLx3RCleLZ0BtarFHJ8bGu4kX9cVrRxleh/tTa7r6fbYiVOMt0Q1r1Xjd8DnMO49pvjf4rsUP/wBLXhpVipeGj9vIwlhIvZ2K7bNWJYjtNYHcWY/y49KrvYbjmEr6N5X/AO2nnt6C08POPeUnWUdscv35J/EapM1wu7LF7LpTW0typG4c+2D6dF5vjEdIPx/QcN7scu2xjvmaD1C9Rh6nxaUZ9Un9zjzWWTQstipG6zTmOyWl4xbDIRz2DTxos6rtBvuMq8stOT7mYzMPt4WZMjaO8An6LlPtJHBl20uiELS+sjudOlyq9zOT+ZisRQSh3EVJZDuMqxZDuNyksiyatP7LxxB6g/RM0dmOYZ6MpPtLZsWyN+RjYa8WvcD4U6piO5eLtio96ZRtmjG/hc5p6pqjK0xiqrtolbNNWOn7xXZoy1ORXhoPrFPQp9ao56eWRYbHallKI9CdySjtSwcDZSPX2pCpg5Eda7UtowMpzsV63WipW2yEZyzMippEjiJ6WHMNDUj7XLUFcqaOxS3Hehh9pH+/ulcvHf8AHn4HRodtH0TJcDyPkuVVeWnJvkn6GkdWiGK8YzoHhWbJOSs2SIvVogQGsWrcFsHbGy8YSNucOeThwPguphMfWoaRd49Ht9On0K2V7kLqhqzLYpJi9zHNcGtYW1qaEkktI7OV1SncbjYYiEVFNNXuQazq8+tnZw2h0caeFF6bhEs2EhfldfZs5mIVqjJJdIxIDXx1NH2n/Lp1IHqscR/tS8BfFu1GXgZIXVtbuAH/AGt+q5l/nOHf+axpIe278zvMrN7mb3YvE5SSh3E5WLIdxuUlkOY3KxYndW56SFvzN8Rf5VW1F62GcNL5rDD2oWDbgjlH8Nxa78r6Cv8AMGj9SZTszTEPK41P7X5GaBo2ntOEgEg5m51OTgei2d7poeq8pIRieWkg5LpUKolXp3V0SMMq6lOocmrSH9ntZCYumYJyiP49JKMpqq56/SSMoOuMLRbCVN0jJylIYTTLCpUsbUqV2Rk81Vy6tS7OvSpWVhq41u3pSctB2nHUs2ptj97bIWD5qn8ox8Fzca/5VurS87+iHKXav0NztjqMPG7quFxCeTDy79Pub0leSIsryrHTkrNknJWbJEnq8QG0hNQBnxpkT6JqjTzu1yrdhF/G4/vAi4rVwcdyLlp1XP2P6nei9jwN/wDi/VnOxXbJddgXIHXxldH2n/Lr0IPoscR/tS8BfFq9GXgY6x396dxH9LVyl22cJP8AmMbzmj3fmPnVVe5nLdisTlJKHcblJZDqNyksOGPViw9sVp2HtcPumvdmOlVaLs7l4SytMuNqgZPE5jr2SNp3EXEccCndzpNKcbcmYxpPRskT3QuH2sTiWfjaR2mj8zQHDkRiVtCQYWWaDoy3j6cmRkhDwCO4puMbaoL20Z5HMRcU1TrNbmNSipaoeR2hOQrCE6AsJ1sqpg6IGdDqgqIjJaFlKsbQoDG0WiqQq1rnSo4fKNHyJWUxyMBeyR/ePcsW7myVjVfZLoUgPtTx8X2cXIHtu69n9Llz8XK8lHp+fniaw2LxpCS8N3Xn9/vFeW4tWvJU1y1fj/j1HKEdLjIrisYPCs2ScFZskSerxAQOPIOPhs/1J2hopPu9dCkhB/75q0Hy5Ay06rj7Dm530XsuCK2FXi/U52J7ZLrri5G6yQGSyWhgxdDIBz2DTxos6qvBruMq0c1OSXRmExSfbNPzAeLKLjp/Nc84n89zy33SHjQ+FPRRLcifaCNyAQ6jepJQ5jepLDhj1YsLsegks+rWkaj3TjeL28RmO7H/AITNGf8ASx3D1L/KxLXDV7+1sD47p4x2ThtDHYJyvvByPNMJ2NakHdTh2l+WMttdmcXOo0tlBO3HShc7MtGTt7c8RuTdKtZWN4SjXV1o1uiLM2RW3xET8Jo8EqFUsDpX3OxaFdVmUeHR4bSoddgsMhJ0xKzlVbNo0UhMuWTZqoi0FnrecPNVuWLVqhq0+3S7Iq2JhHvX7h8jfxnwx4HGtVVNd5ZK5tzGMhja1gDWMAa1owAAoAFxMTiFSg6kv8s3hG7siOe6pqc15GpNzk5S3Y+lZWOCsmSclZsscuVAEHlaRAQJx7h6nyanI6Un3v0KPcQepiBcdX2Us7ONT1cT5L3PCoZcJDvu/u2zmV3eoyRXRMTwitxQB876SgMMzmZxPcz+R5A8AFw5LLK3Q8xUjkm10foKaXb8Lhnd6j1RPqFVbMaRvVTMcxvUlkOI3qSw4Y9STcWbIpJF4py0gg0INQcwVKdiydtUXLQ2lmztobnjEb/xDh5JynUzLvOjSqqa7xrrHq1FaxU9iUYPAx3B4+8PELS9iZ07vNF2fUzzTmgZYj/eYyRlPHeeG0cHfqAPFaqp1NI4tx0rK3etv2IT/wBEc6vuXtkplQscOYN3itExyMozV4u43k0VO3GJ/cNryqi5aw3dA8GhaQdxBHmpuFjptlccblFwHNnsl4ABc43AAVJPBoxUNkl81b9nc8xD7TWGPHZu984bqYM77+CWqYmMdI6sso3NSsNjis0YjiaGRtwA8ycSTvN5XNrVlFOc2axjyQ0tM20eGQXlsZinXnfktl+cx2nDKhEpJs0OVmyTkrNknDyoQCDytoogb1u51PXDwATc9LR6L1KiT1KXQC/WWLYY1vytA6Ci+i0afw6cYLkkvsciTu2xVaFQQBjXtP0aYra54HZma143bQGw4f6Qf1LlYuFql+pwsfTy1b9SBYPeQ0zb5jDwuWO8RbtRIwFZmIsx6kkcMepLXF2SKSRZsikm4o2RBNxWK0FpBaSCLwRiFKdiU2ndFo0VrM11Gzdl3zfdPP5T4ckzCunpIdp4lPSRLWzSMcbaucDUXAUJcOAzHHBMJX2G4rNoim22aMuL2xsiGeyA2vFxwJW0Y2GqVGNO7W7Ids01qkENlaXOOYuoMzX7reJRKSirs1LXZPZW2g97aHbVLwxgABzAc4mvOg5JR4voi+QlrH7NrCz4/ey/nk2R/wDWGrN4qb20JyosmjtFQWcUhiZHvLWgE83YnvWMpyluyyQvNOG447kliMZTo9p69Fv+xpGm5EfPMXY9F57E4qdd3ltyQ1CCjsIlKNlzwqjZJyVm2SclUZIk8q0UA3nOW+76npVNUY3lqVYk8rS+Z3IHOhrP7yZgyBqe6/6dV0+GUPi4iK5J3+2pjWllgy7L3BzAQAIAqXtJ0V76y7YFXQna47Bud07Lv0pbFQzQv0EsdSz079DJbG4xv2Tnd35Fc2OjscWOjsI6Qg2XXYG8eoVZKzKzjZjYFVKCjJEE3FmyKSbirZFJNxQSKSbnQkQFzuDak+HDN2XIbz4DwTVHDuWstEN4fCzra7Lr7DuWRkLak08XOPr5LoRioqyO5TpxpxyxQ20bo6fSL6N7EIPacfhHD8buGA4JLG8QpYSPzavklv8AsjenTlPY1TQFgs9jj93C0j5nGhe873HPlgMlxJcYp1HeSf59Tf8Ah2iTNsbx6KHxSh3/AGJ+DITdbhkOqwnxaP8ATF/XT3LKg+bEJLU4505JGrxCtU0vZd3vuaRpRQhVINmp5VVbA8JVGyTxUbJOSqNknDioSAReVrFEDcmpr3D1Pp3FNJZY26+hAmb1eEbuxDLHqxZqBz/0jzPp0Xq+C4fKpVPov1/T7CGJnsieXeFQQAIA5ljDgWuFQQQQcCDcQhq5DV1ZmIazaFMEz4vlNWH5mG9p/eYK5NWnllY4Fejkk4jEUlZQ4jwO9U7SM+0iKkYQSDiFk0YNWOFBB0HIA7bIgm5176mKsk27Ike2Gxuk7T6tZkMHP57m+a6NHDKOstzp4TA5vnqbdBzb9IshGy0AkC5ouDRx3ck2dhJJWQ81f1UktRE1q2mxm9rcHPH9DPE+K4PEuNQo3p0dZc3yXu/Jc+gzSw7lrLY0OzwtjaGMaGtaKAAUAHALyM6kpycpO7fMeSSVkKKtyQRcAUXAKqLgeVUNknlVRsDxVbJOSVRsk5cVG4CTnLRIBvI7Id/AfVMU4rtPYqxNxV9W7kCkMRJAF5JAHM5J6hRbaS3ZnKXMutkgEbGsGQ6nM9ar3NCkqNNQXI5k5Zm2LLUqCABAAgCsa96E9/F7xgrJECbsXMxc3iRiO8ZpfEU8yut0KYujnjmW6MolYWnbb+obxvXOatqcdq2qPLVZxIKtxyO/gUNXIlG+qIpzaYrIxsc0QQcuNBUqYwcnZBYktEaO2qSSC7Fjf6iurRoKmu87GCwat8Sf0HWlbW/abFECXvwoKu4Bo33HlRaznGEXKTslu2dazeiLHqxqc2Kktpo+TEMxaw7z8zvAccV47ifHZVr08PpHm+b9l5vu2HqOGy6y3LhVeeuNBVTcgKqbgFUXAKqLgFVFyTxRcDyqq2B5VVbJOSVG4CbnK6QDeSTIY+XNbwhzexAmbv34rVu5B0xmZTVKnbVmcmTmrtjqTIcBc3nmfTqvR8Iwt38aXLRfq/0+4piJ/wBKLAu+KAgAQAIAEACAM0121f8AcP8Aexj7J5vAwY85cGnLpuSNelld1scvFUMjzLZlQczYNR8JxG7iOCVtYRtY4tNmDxUY5HeoauRKKZGSRFpoQs2jFqwytZvA70/g4qzl9DWhFOcU+qJ/QVsMgEZveKBv4hgBzCbnOMIuUnZLV+B6dK+iNA0VoqOHtUBkIoX0vpjsjcPNfO+J8Vq4ydtoLZfq+r9OR06VFQXeSVVzLmx7VTcAqpuQe1U3AKouB5VRcAqi5J5VVuB4SouByXISATc5aJAN3SVw6/Tet1BLf7EHOGCtqyDtjMynKVK2rM3Ic2GyGV4aMMXHcPqujhcNKvUyr6vovzYynNRVy3RRhrQ1ooAKBevhCMIqMdkc9tt3Z2rEAgAQAIAEACAErTA2RrmPAc1woQcwoaTVmRJKSszLdZNAPsj83RuPYd/S78Q8cd4HPq0nB9xya9B033FfdEW3tvGbfVv0WNrC1rbHL2NeN/mD6IsmRZMhNKWQtv3eS2w08ryvmZ2cWeaGtohmilN4Y4E76YGnGhK3xdF16E6a3aaPR4TEKaU/ua/Z7Q17Q5pDmuFQRgQvmlSlKnJwmrNbo7qaauhYOWTiSdbSiwHtUAFUXAKouAVRcDzaQB4XIsBwXK6iBw5yuokCBq4VOBy5ZO+iZlT+Gk1z5kXuABOCIQcnoQ3YUaynNO06SiZuVxWzwOkcGtF/gBvPBOUKE608kEUlJRV2Wqw2NsTdkd5zJXq8Nho0IZY/V9RCc3N3Y5TBQEACABAAgAQAIAEAI2uyslYWSNDmuuIP7uPFQ0mrMrKKkrMzbWPVt9lJc2r4ibnZt4P3c8DwwSNSk4eBzK1B09VsV2Wzg3i47x671i0LONxjarPJn2gN30VGmZyiyEtdmLbwLsxu/wBk5Qr3+WW5ehWlRldfVExqtrGbMdl9XQuN4xLD8zfUeuKXFeFRxcc8NJrz7n+j/Q9JhMWmrrb0NIgna9oc0hzSKgi8EbwvDVKUoScZKzW6OqmmroVDlnlJOttRlJPdtRlANtGUDwvU5QPC5TlIEzMK0F53C89AtYUJy2QN2PDXg3neeg9StlQjDty+i1ZXN0ORU3Zjpz5IdFp2WoXOhHTHPzyPp0TNOj8uWRRy6ClUxGKWxW4tY7G+U0bhm44D6ngnMNhJ15WjtzfT86Gc6iitSz2KxtibRvecyeK9Ph8NChHLH6vqJTm5O7HC3KAgAQAIAEACABAAgAQAIA8e0EEEAg3EG8EbigCmae1NxfZuZjJ/7CcOR65JWpQ5xEauF5w+xTZYnNJa4FrhcQQQRzBSzVhJqzsxNzAcRVQRYgNK6GLaviFRmzdxbw4JqnW5SCEpUpZofYNXdYJLMaXujJq5m78Tdx8D4pXiHDKeMV9prZ/o+708ju4PGqS0+qNI0dbGTsD4nBzc6Yg7nDIrxtfA1qMss1qdaNSMldDmh3FLujLoWzIL9x6Kvw5dPIm4X7j0R8OXTyC4UO4qyoy6BmRw2GpIIqcRUmmybsK0uPmE3CElDSKv3lGxYRmlK0G4Cg8EOnUl2pEZkAjAV40IoHJnjjeOnqPXqt7aFQN9AN481ZRbdkRclrBoUuvkuHy/ePPd+8F2MLwuUvmq6Lpz/b18BeddLSJOxRhoAaAAMgu7CEYLLFWQq227s7ViAQAIAEACABAAgAQAIAEACABAAgBjpTRENoFJG1OThc8cj6YKkoRluZzpRnuimaU1MmjqYT71u65rx3YHu6JaVBrbUSnhZLs6lclicw7LgWuGIcCD0KwatuLNNaMi7fohsh2mHYfvGB5j181rCq46FbNPNF2ZFi32qxv2gNk4bQ+Fw3HI8itKkKdeOWSv6obhxGpDdFu0Fr1DLRs/2L95/wAM/q+733cVwsRwycNYarz/AH+n2Onh+J06mk9H5Fsa8EAg1BwIvB5LmuNjo3ue7SMoHm0jKBw/IjEeIzH74KbAe7SmwAxpcaAEncBUq8abk7RV2Q2luSNm0I917+wOrvoF0qHCqktZ/KvMxlXS21JqyWFkXwi/eb3dfouzQwtKj2Fr15i0qkpbjlMlAQAIAEACABAAgAQAIAEACABAAgAQAIAEACAELXY45RSRjXj8QBpy3KHFPcrKKlo0QFs1LgdfG58Z3V229HX+Kxlh4vYXlhIPbQhrVqPMK7L43jjVpPdQjxWbw8lszGWElyaK/bfZzK7+BTix8dOhPopSqrlcweEn0OdHaj6SgP2D5Ix8pMTmd7S+ngs6mHjV7cPM2pRxNLsP0sXTQ+gbXT+8yQ8Nhjtrvq6nRKy4RF7O3n7HUpYir/2JfQkDoF3zj+X/AHWf+jy/v8v3N/4hdDpmgN8nRtPVWjwdf1T8v3IeI7h1DoaJuILuZ9BRNU+GUI7pvx/axR15MfRRNaKNAA4CidhCMFaKt4GTbe52rkAgAQAIAEACABAAgAQAIAEACABAAgAQAIAEACABAAgAQAIAEACABAAgAQAIAEACABAAgAQAIAEACABAAgAQAIAEACABAAgAQAIAEACABAAgAQAIAEACABAAgAQAIAEACABAAgAQAIAEACABAAgD/9k="/>
          <p:cNvSpPr>
            <a:spLocks noChangeAspect="1" noChangeArrowheads="1"/>
          </p:cNvSpPr>
          <p:nvPr/>
        </p:nvSpPr>
        <p:spPr bwMode="auto">
          <a:xfrm>
            <a:off x="30480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1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55440" y="1079330"/>
            <a:ext cx="6826025" cy="503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43027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43027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43027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1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Request handler for 3rd party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on-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premise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/cloud-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based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RDBMS</a:t>
            </a:r>
          </a:p>
          <a:p>
            <a:pPr marL="342900" marR="0" lvl="1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Link to ERP,MES,CMMS, Facility</a:t>
            </a:r>
          </a:p>
          <a:p>
            <a:pPr marL="0" marR="0" lvl="1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Management</a:t>
            </a:r>
          </a:p>
          <a:p>
            <a:pPr marL="0" marR="0" lvl="1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Communication to Social </a:t>
            </a:r>
          </a:p>
          <a:p>
            <a:pPr marL="342900" marR="0" lvl="1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Networks</a:t>
            </a:r>
          </a:p>
          <a:p>
            <a:pPr marL="342900" marR="0" lvl="1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prstClr val="black">
                  <a:lumMod val="65000"/>
                  <a:lumOff val="35000"/>
                </a:prstClr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Connexion to REST Services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>
                <a:srgbClr val="E4302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Parallélogramme 16"/>
          <p:cNvSpPr/>
          <p:nvPr/>
        </p:nvSpPr>
        <p:spPr>
          <a:xfrm>
            <a:off x="0" y="120563"/>
            <a:ext cx="2715492" cy="697995"/>
          </a:xfrm>
          <a:prstGeom prst="parallelogram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Connectivity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6312024" y="2780928"/>
            <a:ext cx="0" cy="21730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3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6162" y="1799995"/>
            <a:ext cx="5443536" cy="452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44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PcVueSolutions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cybersecurity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offer</a:t>
            </a:r>
            <a:endParaRPr lang="fr-FR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4294967295"/>
          </p:nvPr>
        </p:nvSpPr>
        <p:spPr>
          <a:xfrm>
            <a:off x="5015880" y="499839"/>
            <a:ext cx="10628117" cy="542944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700" b="1" spc="300" noProof="1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buNone/>
            </a:pPr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fr-FR" sz="1600" b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fr-FR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weaknesses</a:t>
            </a:r>
            <a:endParaRPr lang="fr-F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Monitoring data flow 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Sentryo</a:t>
            </a:r>
          </a:p>
          <a:p>
            <a:pPr lvl="1"/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b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Protect</a:t>
            </a:r>
            <a:r>
              <a:rPr lang="fr-FR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2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Package installation sécurisé (Signature) 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PcVue</a:t>
            </a:r>
          </a:p>
          <a:p>
            <a:pPr lvl="2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Secure drivers (SNMP v3) 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PcVue</a:t>
            </a:r>
          </a:p>
          <a:p>
            <a:pPr lvl="2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Secure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deployment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 (RDS, Virtualisation) 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PcVue</a:t>
            </a:r>
          </a:p>
          <a:p>
            <a:pPr lvl="2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User management (LDAP) 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PcVue</a:t>
            </a:r>
          </a:p>
          <a:p>
            <a:pPr lvl="2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Hardware network protection  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Moxa</a:t>
            </a:r>
          </a:p>
          <a:p>
            <a:pPr lvl="1"/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b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</a:t>
            </a:r>
            <a:r>
              <a:rPr lang="fr-FR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abnormal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behavior</a:t>
            </a:r>
            <a:endParaRPr lang="fr-F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Weaknesses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 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Sentryo</a:t>
            </a:r>
          </a:p>
          <a:p>
            <a:pPr lvl="2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Log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events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PcVue</a:t>
            </a:r>
          </a:p>
          <a:p>
            <a:pPr lvl="1"/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b="1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r>
              <a:rPr lang="fr-FR" sz="16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to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ensure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recovery</a:t>
            </a:r>
            <a:endParaRPr lang="fr-FR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2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Reference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status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 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Sentryo</a:t>
            </a:r>
          </a:p>
          <a:p>
            <a:pPr lvl="2"/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Cybersecurity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alert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 (SIEM / SOC) 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Sentryo</a:t>
            </a:r>
          </a:p>
          <a:p>
            <a:pPr lvl="2"/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Project </a:t>
            </a:r>
            <a:r>
              <a:rPr lang="fr-FR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centralized</a:t>
            </a:r>
            <a:r>
              <a:rPr lang="fr-FR" sz="1600" dirty="0">
                <a:latin typeface="Segoe UI" panose="020B0502040204020203" pitchFamily="34" charset="0"/>
                <a:cs typeface="Segoe UI" panose="020B0502040204020203" pitchFamily="34" charset="0"/>
              </a:rPr>
              <a:t> version : </a:t>
            </a:r>
            <a:r>
              <a:rPr lang="fr-FR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PcVue</a:t>
            </a:r>
          </a:p>
          <a:p>
            <a:pPr marL="0" indent="0">
              <a:buNone/>
            </a:pPr>
            <a:endParaRPr lang="fr-FR" sz="700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r>
              <a:rPr lang="fr-F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</p:txBody>
      </p:sp>
      <p:sp>
        <p:nvSpPr>
          <p:cNvPr id="12" name="Parallélogramme 11"/>
          <p:cNvSpPr/>
          <p:nvPr/>
        </p:nvSpPr>
        <p:spPr>
          <a:xfrm>
            <a:off x="0" y="120563"/>
            <a:ext cx="2715492" cy="697995"/>
          </a:xfrm>
          <a:prstGeom prst="parallelogram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rPr>
              <a:t>Cybersecurity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tham Light" pitchFamily="50" charset="0"/>
              <a:ea typeface="+mn-ea"/>
              <a:cs typeface="+mn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1106363"/>
            <a:ext cx="3537084" cy="45639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66" y="3973430"/>
            <a:ext cx="1108705" cy="11098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71" y="928719"/>
            <a:ext cx="986818" cy="98783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55" y="2325966"/>
            <a:ext cx="1061289" cy="106237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46" y="5395999"/>
            <a:ext cx="1127817" cy="11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91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5658"/>
            <a:ext cx="12192000" cy="770167"/>
          </a:xfrm>
        </p:spPr>
        <p:txBody>
          <a:bodyPr>
            <a:noAutofit/>
          </a:bodyPr>
          <a:lstStyle/>
          <a:p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				The use case: On-duty teams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4294967295"/>
          </p:nvPr>
        </p:nvSpPr>
        <p:spPr>
          <a:xfrm>
            <a:off x="279400" y="885825"/>
            <a:ext cx="11912600" cy="556101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alerting systems is good</a:t>
            </a:r>
            <a:endParaRPr 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maintenance team costs over multiple sites</a:t>
            </a: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Actions taken with very few delays</a:t>
            </a: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Established in maintenance contracts for years</a:t>
            </a:r>
          </a:p>
          <a:p>
            <a:pPr marL="0" indent="0">
              <a:buClrTx/>
              <a:buNone/>
            </a:pPr>
            <a:r>
              <a:rPr lang="en-US" sz="3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…But not enough…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Sound decisions requires more than a SMS</a:t>
            </a:r>
            <a:endParaRPr lang="en-US" sz="3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Detailed status of the process on site ? </a:t>
            </a: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Can/should it be fixed by the team on-site 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can save a lot of money</a:t>
            </a:r>
          </a:p>
          <a:p>
            <a:pPr marL="0" indent="0">
              <a:buNone/>
            </a:pPr>
            <a:endParaRPr lang="en-US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ClrTx/>
              <a:buNone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best friend is a smart phone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need to</a:t>
            </a: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Call the site to get more information</a:t>
            </a: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Find a computer to connect to the site</a:t>
            </a: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Move from your sofa before you make up your mind</a:t>
            </a:r>
          </a:p>
          <a:p>
            <a:pPr lvl="1">
              <a:buClrTx/>
              <a:buFont typeface="Wingdings" panose="05000000000000000000" pitchFamily="2" charset="2"/>
              <a:buChar char="ü"/>
            </a:pPr>
            <a:r>
              <a:rPr lang="en-US" sz="2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 on site if not necessary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2200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5" name="Groupe 4"/>
          <p:cNvGrpSpPr/>
          <p:nvPr/>
        </p:nvGrpSpPr>
        <p:grpSpPr>
          <a:xfrm>
            <a:off x="35057" y="127481"/>
            <a:ext cx="2715492" cy="760769"/>
            <a:chOff x="-192" y="94279"/>
            <a:chExt cx="2715492" cy="760769"/>
          </a:xfrm>
        </p:grpSpPr>
        <p:sp>
          <p:nvSpPr>
            <p:cNvPr id="6" name="Parallélogramme 5"/>
            <p:cNvSpPr/>
            <p:nvPr/>
          </p:nvSpPr>
          <p:spPr>
            <a:xfrm>
              <a:off x="-192" y="94279"/>
              <a:ext cx="2715492" cy="760769"/>
            </a:xfrm>
            <a:prstGeom prst="parallelogram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263352" y="151498"/>
              <a:ext cx="16770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Light" pitchFamily="50" charset="0"/>
                  <a:ea typeface="+mn-ea"/>
                  <a:cs typeface="+mn-cs"/>
                </a:rPr>
                <a:t>Solution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Medium" panose="02000604030000020004" pitchFamily="50" charset="0"/>
                <a:ea typeface="+mn-ea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tham Medium" panose="02000604030000020004" pitchFamily="50" charset="0"/>
                  <a:ea typeface="+mn-ea"/>
                  <a:cs typeface="+mn-cs"/>
                </a:rPr>
                <a:t>Notifications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endParaRPr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614" y="259112"/>
              <a:ext cx="533364" cy="431102"/>
            </a:xfrm>
            <a:prstGeom prst="rect">
              <a:avLst/>
            </a:prstGeom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2276872"/>
            <a:ext cx="2733650" cy="248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479" y="3212366"/>
            <a:ext cx="705128" cy="70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993" y="2960648"/>
            <a:ext cx="705128" cy="70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590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6|0.4|0.2|0.2|0.2|2.7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1"/>
  <p:tag name="KSO_WM_UNIT_ID" val="diagram160004_4*m_i*1_1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2"/>
  <p:tag name="KSO_WM_UNIT_ID" val="diagram160004_4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3"/>
  <p:tag name="KSO_WM_UNIT_ID" val="diagram160004_4*m_i*1_3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2"/>
  <p:tag name="KSO_WM_UNIT_ID" val="diagram160004_4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2"/>
  <p:tag name="KSO_WM_UNIT_ID" val="diagram160004_4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2"/>
  <p:tag name="KSO_WM_UNIT_ID" val="diagram160004_4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8"/>
  <p:tag name="KSO_WM_UNIT_ID" val="diagram160004_4*m_i*1_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9"/>
  <p:tag name="KSO_WM_UNIT_ID" val="diagram160004_4*m_i*1_9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10"/>
  <p:tag name="KSO_WM_UNIT_ID" val="diagram160004_4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11"/>
  <p:tag name="KSO_WM_UNIT_ID" val="diagram160004_4*m_i*1_1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6|0.4|0.2|0.2|0.2|2.7|0.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8"/>
  <p:tag name="KSO_WM_UNIT_ID" val="diagram160004_4*m_i*1_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9"/>
  <p:tag name="KSO_WM_UNIT_ID" val="diagram160004_4*m_i*1_9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6"/>
  <p:tag name="KSO_WM_UNIT_ID" val="diagram160004_4*m_i*1_6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7"/>
  <p:tag name="KSO_WM_UNIT_ID" val="diagram160004_4*m_i*1_7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4"/>
  <p:tag name="KSO_WM_UNIT_ID" val="diagram160004_4*m_i*1_4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5"/>
  <p:tag name="KSO_WM_UNIT_ID" val="diagram160004_4*m_i*1_5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10"/>
  <p:tag name="KSO_WM_UNIT_ID" val="diagram160004_4*m_i*1_10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11"/>
  <p:tag name="KSO_WM_UNIT_ID" val="diagram160004_4*m_i*1_1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8"/>
  <p:tag name="KSO_WM_UNIT_ID" val="diagram160004_4*m_i*1_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9"/>
  <p:tag name="KSO_WM_UNIT_ID" val="diagram160004_4*m_i*1_9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6"/>
  <p:tag name="KSO_WM_UNIT_ID" val="diagram160004_4*m_i*1_6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7"/>
  <p:tag name="KSO_WM_UNIT_ID" val="diagram160004_4*m_i*1_7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4"/>
  <p:tag name="KSO_WM_UNIT_ID" val="diagram160004_4*m_i*1_4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5"/>
  <p:tag name="KSO_WM_UNIT_ID" val="diagram160004_4*m_i*1_5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i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CONTENTSTITLE" val="0"/>
  <p:tag name="KSO_WM_UNIT_PRESET_TEXT" val="单击此处添加正文"/>
  <p:tag name="KSO_WM_UNIT_NOCLEAR" val="0"/>
  <p:tag name="KSO_WM_UNIT_VALUE" val="66"/>
  <p:tag name="KSO_WM_UNIT_TYPE" val="b"/>
  <p:tag name="KSO_WM_UNIT_INDEX" val="1"/>
  <p:tag name="KSO_WM_UNIT_SHOW_EDIT_AREA_INDICATION" val="1"/>
  <p:tag name="KSO_WM_UNIT_ISNUMDGMTITLE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5081_7*e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  <p:tag name="KSO_WM_UNIT_SHOW_EDIT_AREA_INDICATIO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b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ISCONTENTSTITLE" val="0"/>
  <p:tag name="KSO_WM_UNIT_PRESET_TEXT" val="单击此处添加正文"/>
  <p:tag name="KSO_WM_UNIT_NOCLEAR" val="0"/>
  <p:tag name="KSO_WM_UNIT_VALUE" val="66"/>
  <p:tag name="KSO_WM_UNIT_TYPE" val="b"/>
  <p:tag name="KSO_WM_UNIT_INDEX" val="1"/>
  <p:tag name="KSO_WM_UNIT_SHOW_EDIT_AREA_INDICATION" val="1"/>
  <p:tag name="KSO_WM_UNIT_ISNUMDGMTITL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081_7*i*2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05081_7*e*1"/>
  <p:tag name="KSO_WM_TEMPLATE_CATEGORY" val="custom"/>
  <p:tag name="KSO_WM_TEMPLATE_INDEX" val="20205081"/>
  <p:tag name="KSO_WM_UNIT_LAYERLEVEL" val="1"/>
  <p:tag name="KSO_WM_TAG_VERSION" val="1.0"/>
  <p:tag name="KSO_WM_BEAUTIFY_FLAG" val="#wm#"/>
  <p:tag name="KSO_WM_UNIT_PRESET_TEXT" val="01"/>
  <p:tag name="KSO_WM_UNIT_NOCLEAR" val="0"/>
  <p:tag name="KSO_WM_UNIT_VALUE" val="1"/>
  <p:tag name="KSO_WM_UNIT_TYPE" val="e"/>
  <p:tag name="KSO_WM_UNIT_INDEX" val="1"/>
  <p:tag name="KSO_WM_UNIT_SHOW_EDIT_AREA_INDICATION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1"/>
  <p:tag name="KSO_WM_UNIT_ID" val="diagram160004_4*m_i*1_1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2"/>
  <p:tag name="KSO_WM_UNIT_ID" val="diagram160004_4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04"/>
  <p:tag name="KSO_WM_UNIT_TYPE" val="m_i"/>
  <p:tag name="KSO_WM_UNIT_INDEX" val="1_3"/>
  <p:tag name="KSO_WM_UNIT_ID" val="diagram160004_4*m_i*1_3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heme/theme1.xml><?xml version="1.0" encoding="utf-8"?>
<a:theme xmlns:a="http://schemas.openxmlformats.org/drawingml/2006/main" name="First - Intro - Conclus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10E18D38-E5B1-4083-81A8-A59EDF3FB0F9}"/>
    </a:ext>
  </a:extLst>
</a:theme>
</file>

<file path=ppt/theme/theme2.xml><?xml version="1.0" encoding="utf-8"?>
<a:theme xmlns:a="http://schemas.openxmlformats.org/drawingml/2006/main" name="Public u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47994DD3-4067-4E73-8FDA-116F2AF70F32}"/>
    </a:ext>
  </a:extLst>
</a:theme>
</file>

<file path=ppt/theme/theme3.xml><?xml version="1.0" encoding="utf-8"?>
<a:theme xmlns:a="http://schemas.openxmlformats.org/drawingml/2006/main" name="Internal use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E71F3927-7DEB-4C4D-A317-9FAEB15AC7F6}"/>
    </a:ext>
  </a:extLst>
</a:theme>
</file>

<file path=ppt/theme/theme4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Slides_PcVueSolutions_Template2018_EN_Type1_v5</Template>
  <TotalTime>1021</TotalTime>
  <Words>1419</Words>
  <Application>Microsoft Office PowerPoint</Application>
  <PresentationFormat>ワイド画面</PresentationFormat>
  <Paragraphs>380</Paragraphs>
  <Slides>45</Slides>
  <Notes>9</Notes>
  <HiddenSlides>5</HiddenSlides>
  <MMClips>0</MMClips>
  <ScaleCrop>false</ScaleCrop>
  <HeadingPairs>
    <vt:vector size="6" baseType="variant">
      <vt:variant>
        <vt:lpstr>使用されているフォント</vt:lpstr>
      </vt:variant>
      <vt:variant>
        <vt:i4>17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45</vt:i4>
      </vt:variant>
    </vt:vector>
  </HeadingPairs>
  <TitlesOfParts>
    <vt:vector size="66" baseType="lpstr">
      <vt:lpstr>等线</vt:lpstr>
      <vt:lpstr>Erie</vt:lpstr>
      <vt:lpstr>Gotham Book</vt:lpstr>
      <vt:lpstr>Gotham Light</vt:lpstr>
      <vt:lpstr>Gotham Medium</vt:lpstr>
      <vt:lpstr>Meiryo UI</vt:lpstr>
      <vt:lpstr>Microsoft YaHei</vt:lpstr>
      <vt:lpstr>Microsoft YaHei</vt:lpstr>
      <vt:lpstr>游ゴシック</vt:lpstr>
      <vt:lpstr>Arial</vt:lpstr>
      <vt:lpstr>Calibri</vt:lpstr>
      <vt:lpstr>Calibri Light</vt:lpstr>
      <vt:lpstr>Segoe UI</vt:lpstr>
      <vt:lpstr>Segoe UI Light</vt:lpstr>
      <vt:lpstr>Segoe UI Semilight</vt:lpstr>
      <vt:lpstr>Times New Roman</vt:lpstr>
      <vt:lpstr>Wingdings</vt:lpstr>
      <vt:lpstr>First - Intro - Conclusion</vt:lpstr>
      <vt:lpstr>Public use</vt:lpstr>
      <vt:lpstr>Internal use only</vt:lpstr>
      <vt:lpstr>1_Thème Office</vt:lpstr>
      <vt:lpstr>PowerPoint プレゼンテーション</vt:lpstr>
      <vt:lpstr>PowerPoint プレゼンテーション</vt:lpstr>
      <vt:lpstr>PcVue Japanの取組み課題</vt:lpstr>
      <vt:lpstr>PowerPoint プレゼンテーション</vt:lpstr>
      <vt:lpstr>Data acquisition</vt:lpstr>
      <vt:lpstr>IoT</vt:lpstr>
      <vt:lpstr>Universal Data Connector</vt:lpstr>
      <vt:lpstr>  PcVueSolutions cybersecurity offer</vt:lpstr>
      <vt:lpstr>    The use case: On-duty teams</vt:lpstr>
      <vt:lpstr>           TouchVue 12 – At a glance</vt:lpstr>
      <vt:lpstr>           TouchVue 12 – Connection</vt:lpstr>
      <vt:lpstr>TouchVue 12 - Alarms</vt:lpstr>
      <vt:lpstr>      TouchVue 12 – Alarms</vt:lpstr>
      <vt:lpstr>            TouchVue 12– Real time data access</vt:lpstr>
      <vt:lpstr>          TouchVue 12 – Monitor &amp; control</vt:lpstr>
      <vt:lpstr>SnapVue</vt:lpstr>
      <vt:lpstr>Contextual mobility</vt:lpstr>
      <vt:lpstr>Location devices</vt:lpstr>
      <vt:lpstr>Maintenance operations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>Version 2016</dc:subject>
  <dc:creator>Nonomura Motoyasu</dc:creator>
  <dc:description>1.4</dc:description>
  <cp:lastModifiedBy>Nonomura Motoyasu</cp:lastModifiedBy>
  <cp:revision>16</cp:revision>
  <cp:lastPrinted>2000-09-22T10:04:48Z</cp:lastPrinted>
  <dcterms:created xsi:type="dcterms:W3CDTF">2020-10-03T01:10:17Z</dcterms:created>
  <dcterms:modified xsi:type="dcterms:W3CDTF">2020-10-04T08:55:12Z</dcterms:modified>
</cp:coreProperties>
</file>